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27"/>
  </p:notesMasterIdLst>
  <p:handoutMasterIdLst>
    <p:handoutMasterId r:id="rId28"/>
  </p:handoutMasterIdLst>
  <p:sldIdLst>
    <p:sldId id="421" r:id="rId2"/>
    <p:sldId id="391" r:id="rId3"/>
    <p:sldId id="445" r:id="rId4"/>
    <p:sldId id="463" r:id="rId5"/>
    <p:sldId id="455" r:id="rId6"/>
    <p:sldId id="404" r:id="rId7"/>
    <p:sldId id="406" r:id="rId8"/>
    <p:sldId id="423" r:id="rId9"/>
    <p:sldId id="464" r:id="rId10"/>
    <p:sldId id="428" r:id="rId11"/>
    <p:sldId id="412" r:id="rId12"/>
    <p:sldId id="429" r:id="rId13"/>
    <p:sldId id="430" r:id="rId14"/>
    <p:sldId id="436" r:id="rId15"/>
    <p:sldId id="439" r:id="rId16"/>
    <p:sldId id="435" r:id="rId17"/>
    <p:sldId id="417" r:id="rId18"/>
    <p:sldId id="418" r:id="rId19"/>
    <p:sldId id="432" r:id="rId20"/>
    <p:sldId id="437" r:id="rId21"/>
    <p:sldId id="438" r:id="rId22"/>
    <p:sldId id="446" r:id="rId23"/>
    <p:sldId id="452" r:id="rId24"/>
    <p:sldId id="461" r:id="rId25"/>
    <p:sldId id="401"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7827"/>
    <a:srgbClr val="D9531E"/>
    <a:srgbClr val="F8971D"/>
    <a:srgbClr val="00447C"/>
    <a:srgbClr val="0E3D6C"/>
    <a:srgbClr val="F39034"/>
    <a:srgbClr val="0F71AB"/>
    <a:srgbClr val="BBC9D5"/>
    <a:srgbClr val="0A4E7F"/>
    <a:srgbClr val="618F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F7F98-FE2D-4B86-B2C9-D5183F66DB29}" v="696" dt="2023-05-31T18:29:59.534"/>
    <p1510:client id="{A9223588-78BB-4A16-8865-3C161406CA64}" v="1" dt="2023-05-31T15:46:10.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14" autoAdjust="0"/>
  </p:normalViewPr>
  <p:slideViewPr>
    <p:cSldViewPr snapToGrid="0">
      <p:cViewPr varScale="1">
        <p:scale>
          <a:sx n="94" d="100"/>
          <a:sy n="94" d="100"/>
        </p:scale>
        <p:origin x="1284" y="7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310D87-62DF-5D49-BDC9-E6CB2AFB4311}" type="datetimeFigureOut">
              <a:rPr lang="en-US" smtClean="0"/>
              <a:t>5/17/2024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DE41B-D784-BA4F-A062-70A7D1BFE910}" type="datetimeFigureOut">
              <a:rPr lang="en-US" smtClean="0"/>
              <a:t>5/17/2024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414220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TARAH</a:t>
            </a:r>
            <a:endParaRPr lang="en-US">
              <a:cs typeface="Calibri"/>
            </a:endParaRPr>
          </a:p>
          <a:p>
            <a:r>
              <a:rPr lang="en-US"/>
              <a:t>Here is an example of what a typical day in kindergarten may look like. </a:t>
            </a:r>
          </a:p>
          <a:p>
            <a:r>
              <a:rPr lang="en-US"/>
              <a:t>The school bells rings at 9:10 for students to walk into school with their teacher. Class begins at 9:15. </a:t>
            </a:r>
          </a:p>
          <a:p>
            <a:r>
              <a:rPr lang="en-US"/>
              <a:t>We start the day with our morning routines of taking care of our backpacks, lunches and folders. Next up is morning circle which may include activities like songs, games and calendar time. This leads into our morning social emotional check in and social emotional learning lessons. </a:t>
            </a:r>
          </a:p>
          <a:p>
            <a:r>
              <a:rPr lang="en-US"/>
              <a:t>Our mornings are packed with fun literacy activities that cover phonics, reading and writing. </a:t>
            </a:r>
          </a:p>
          <a:p>
            <a:r>
              <a:rPr lang="en-US"/>
              <a:t>Students then have 20 minutes for lunch and a 20 minute recess. </a:t>
            </a:r>
          </a:p>
          <a:p>
            <a:r>
              <a:rPr lang="en-US"/>
              <a:t>Please dress your child appropriately for the weather. </a:t>
            </a:r>
          </a:p>
          <a:p>
            <a:r>
              <a:rPr lang="en-US"/>
              <a:t>After lunch we do math lessons and math centers. </a:t>
            </a:r>
          </a:p>
          <a:p>
            <a:r>
              <a:rPr lang="en-US"/>
              <a:t>Students will also attend a specialist class like PE, Library, Music or STEM. </a:t>
            </a:r>
          </a:p>
          <a:p>
            <a:r>
              <a:rPr lang="en-US"/>
              <a:t>In the afternoon students also have other activities like science, cross-curricular or extension activities, plan-do-reflect (which is our play based learning time) and 2nd 10 minute recess. </a:t>
            </a:r>
          </a:p>
          <a:p>
            <a:r>
              <a:rPr lang="en-US"/>
              <a:t>There is a balance of whole-group, small group and independent learning activities throughout the day. Sedentary components of the day are separated by the more active elements. </a:t>
            </a:r>
          </a:p>
          <a:p>
            <a:r>
              <a:rPr lang="en-US"/>
              <a:t>At the beginning of the year activities are shorter and then gradually increase as students build focus and stamina. Kindergarten transitions from looking more like preschool at the beginning of the year to looking more like first grade by the end of the school year. </a:t>
            </a:r>
          </a:p>
          <a:p>
            <a:endParaRPr lang="en-US">
              <a:solidFill>
                <a:srgbClr val="444444"/>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10</a:t>
            </a:fld>
            <a:endParaRPr lang="en-US"/>
          </a:p>
        </p:txBody>
      </p:sp>
    </p:spTree>
    <p:extLst>
      <p:ext uri="{BB962C8B-B14F-4D97-AF65-F5344CB8AC3E}">
        <p14:creationId xmlns:p14="http://schemas.microsoft.com/office/powerpoint/2010/main" val="377156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Arial" panose="020B0604020202020204" pitchFamily="34" charset="0"/>
              </a:rPr>
              <a:t>TARAH The full day allows time for kindergarten children to learn through intentional choice, action and reflection.  We call this part of the day Plan – Do – Reflect.  This is a learning time that allows students the time to </a:t>
            </a:r>
            <a:r>
              <a:rPr lang="en-US"/>
              <a:t>play with thought and intentionality.</a:t>
            </a:r>
          </a:p>
          <a:p>
            <a:r>
              <a:rPr lang="en-US">
                <a:cs typeface="Calibri"/>
              </a:rPr>
              <a:t>They may choose from several different centers like dramatic play, writing, blocks, art, math, and much more! During this time students are working on many different skills like those you see listed here. Plan-do-reflect is one of their favorite parts of the school day!</a:t>
            </a:r>
          </a:p>
        </p:txBody>
      </p:sp>
      <p:sp>
        <p:nvSpPr>
          <p:cNvPr id="4" name="Slide Number Placeholder 3"/>
          <p:cNvSpPr>
            <a:spLocks noGrp="1"/>
          </p:cNvSpPr>
          <p:nvPr>
            <p:ph type="sldNum" sz="quarter" idx="5"/>
          </p:nvPr>
        </p:nvSpPr>
        <p:spPr/>
        <p:txBody>
          <a:bodyPr/>
          <a:lstStyle/>
          <a:p>
            <a:fld id="{5D278A8B-08C7-9F46-93BF-5A384DF5C06C}" type="slidenum">
              <a:rPr lang="en-US" smtClean="0"/>
              <a:t>11</a:t>
            </a:fld>
            <a:endParaRPr lang="en-US"/>
          </a:p>
        </p:txBody>
      </p:sp>
    </p:spTree>
    <p:extLst>
      <p:ext uri="{BB962C8B-B14F-4D97-AF65-F5344CB8AC3E}">
        <p14:creationId xmlns:p14="http://schemas.microsoft.com/office/powerpoint/2010/main" val="106953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0" i="0" u="none" strike="noStrike">
                <a:solidFill>
                  <a:srgbClr val="000000"/>
                </a:solidFill>
                <a:effectLst/>
                <a:latin typeface="Arial"/>
                <a:cs typeface="Arial"/>
              </a:rPr>
              <a:t>TARAH</a:t>
            </a:r>
            <a:r>
              <a:rPr lang="en-US" sz="1800">
                <a:solidFill>
                  <a:srgbClr val="000000"/>
                </a:solidFill>
                <a:latin typeface="Arial"/>
                <a:cs typeface="Arial"/>
              </a:rPr>
              <a:t> </a:t>
            </a:r>
            <a:endParaRPr lang="en-US" sz="1800" b="0" i="0" u="none" strike="noStrike">
              <a:solidFill>
                <a:srgbClr val="000000"/>
              </a:solidFill>
              <a:effectLst/>
              <a:latin typeface="Arial" panose="020B0604020202020204" pitchFamily="34" charset="0"/>
            </a:endParaRPr>
          </a:p>
          <a:p>
            <a:pPr algn="l" rtl="0" fontAlgn="base"/>
            <a:r>
              <a:rPr lang="en-US" sz="1800" b="0" i="0" u="none" strike="noStrike">
                <a:solidFill>
                  <a:srgbClr val="000000"/>
                </a:solidFill>
                <a:effectLst/>
                <a:latin typeface="Arial"/>
                <a:cs typeface="Arial"/>
              </a:rPr>
              <a:t>Kindergarten is more than just academics. It’s also about learning how to get along with others and how to manage oneself in a group setting.  </a:t>
            </a:r>
            <a:r>
              <a:rPr lang="en-US" sz="1800" b="0" i="0">
                <a:solidFill>
                  <a:srgbClr val="444444"/>
                </a:solidFill>
                <a:effectLst/>
                <a:latin typeface="Arial"/>
                <a:cs typeface="Arial"/>
              </a:rPr>
              <a:t>​</a:t>
            </a:r>
          </a:p>
          <a:p>
            <a:pPr fontAlgn="base"/>
            <a:r>
              <a:rPr lang="en-US" sz="1800" b="0" i="0">
                <a:solidFill>
                  <a:srgbClr val="444444"/>
                </a:solidFill>
                <a:effectLst/>
                <a:latin typeface="Arial"/>
                <a:cs typeface="Arial"/>
              </a:rPr>
              <a:t>Our second step curriculum helps teach students how to self-regulate</a:t>
            </a:r>
            <a:r>
              <a:rPr lang="en-US" sz="1800">
                <a:solidFill>
                  <a:srgbClr val="444444"/>
                </a:solidFill>
                <a:latin typeface="Arial"/>
                <a:cs typeface="Arial"/>
              </a:rPr>
              <a:t> and interact with others in various social situations. We focus on units that cover emotion management, empathy and kindness, problem solving and growth mindset</a:t>
            </a:r>
            <a:endParaRPr lang="en-US" sz="1800" b="0" i="0">
              <a:solidFill>
                <a:srgbClr val="444444"/>
              </a:solidFill>
              <a:effectLst/>
              <a:latin typeface="Arial"/>
              <a:cs typeface="Arial"/>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12</a:t>
            </a:fld>
            <a:endParaRPr lang="en-US"/>
          </a:p>
        </p:txBody>
      </p:sp>
    </p:spTree>
    <p:extLst>
      <p:ext uri="{BB962C8B-B14F-4D97-AF65-F5344CB8AC3E}">
        <p14:creationId xmlns:p14="http://schemas.microsoft.com/office/powerpoint/2010/main" val="58110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13</a:t>
            </a:fld>
            <a:endParaRPr lang="en-US"/>
          </a:p>
        </p:txBody>
      </p:sp>
    </p:spTree>
    <p:extLst>
      <p:ext uri="{BB962C8B-B14F-4D97-AF65-F5344CB8AC3E}">
        <p14:creationId xmlns:p14="http://schemas.microsoft.com/office/powerpoint/2010/main" val="92039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CAMMY</a:t>
            </a:r>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14</a:t>
            </a:fld>
            <a:endParaRPr lang="en-US"/>
          </a:p>
        </p:txBody>
      </p:sp>
    </p:spTree>
    <p:extLst>
      <p:ext uri="{BB962C8B-B14F-4D97-AF65-F5344CB8AC3E}">
        <p14:creationId xmlns:p14="http://schemas.microsoft.com/office/powerpoint/2010/main" val="192196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cs typeface="Calibri"/>
              </a:rPr>
              <a:t>CAMMY</a:t>
            </a:r>
          </a:p>
        </p:txBody>
      </p:sp>
      <p:sp>
        <p:nvSpPr>
          <p:cNvPr id="4" name="Slide Number Placeholder 3"/>
          <p:cNvSpPr>
            <a:spLocks noGrp="1"/>
          </p:cNvSpPr>
          <p:nvPr>
            <p:ph type="sldNum" sz="quarter" idx="5"/>
          </p:nvPr>
        </p:nvSpPr>
        <p:spPr/>
        <p:txBody>
          <a:bodyPr/>
          <a:lstStyle/>
          <a:p>
            <a:fld id="{5D278A8B-08C7-9F46-93BF-5A384DF5C06C}" type="slidenum">
              <a:rPr lang="en-US" smtClean="0"/>
              <a:t>15</a:t>
            </a:fld>
            <a:endParaRPr lang="en-US"/>
          </a:p>
        </p:txBody>
      </p:sp>
    </p:spTree>
    <p:extLst>
      <p:ext uri="{BB962C8B-B14F-4D97-AF65-F5344CB8AC3E}">
        <p14:creationId xmlns:p14="http://schemas.microsoft.com/office/powerpoint/2010/main" val="303416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CAMMY Everett Public Schools is using an aligned instructional writing strategy that develops student writing from PreK to 5th grade.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16</a:t>
            </a:fld>
            <a:endParaRPr lang="en-US"/>
          </a:p>
        </p:txBody>
      </p:sp>
    </p:spTree>
    <p:extLst>
      <p:ext uri="{BB962C8B-B14F-4D97-AF65-F5344CB8AC3E}">
        <p14:creationId xmlns:p14="http://schemas.microsoft.com/office/powerpoint/2010/main" val="308266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ALETA</a:t>
            </a:r>
          </a:p>
        </p:txBody>
      </p:sp>
      <p:sp>
        <p:nvSpPr>
          <p:cNvPr id="4" name="Slide Number Placeholder 3"/>
          <p:cNvSpPr>
            <a:spLocks noGrp="1"/>
          </p:cNvSpPr>
          <p:nvPr>
            <p:ph type="sldNum" sz="quarter" idx="5"/>
          </p:nvPr>
        </p:nvSpPr>
        <p:spPr/>
        <p:txBody>
          <a:bodyPr/>
          <a:lstStyle/>
          <a:p>
            <a:fld id="{5D278A8B-08C7-9F46-93BF-5A384DF5C06C}" type="slidenum">
              <a:rPr lang="en-US" smtClean="0"/>
              <a:t>17</a:t>
            </a:fld>
            <a:endParaRPr lang="en-US"/>
          </a:p>
        </p:txBody>
      </p:sp>
    </p:spTree>
    <p:extLst>
      <p:ext uri="{BB962C8B-B14F-4D97-AF65-F5344CB8AC3E}">
        <p14:creationId xmlns:p14="http://schemas.microsoft.com/office/powerpoint/2010/main" val="2596240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ALETA </a:t>
            </a:r>
          </a:p>
        </p:txBody>
      </p:sp>
      <p:sp>
        <p:nvSpPr>
          <p:cNvPr id="4" name="Slide Number Placeholder 3"/>
          <p:cNvSpPr>
            <a:spLocks noGrp="1"/>
          </p:cNvSpPr>
          <p:nvPr>
            <p:ph type="sldNum" sz="quarter" idx="5"/>
          </p:nvPr>
        </p:nvSpPr>
        <p:spPr/>
        <p:txBody>
          <a:bodyPr/>
          <a:lstStyle/>
          <a:p>
            <a:fld id="{5D278A8B-08C7-9F46-93BF-5A384DF5C06C}" type="slidenum">
              <a:rPr lang="en-US" smtClean="0"/>
              <a:t>18</a:t>
            </a:fld>
            <a:endParaRPr lang="en-US"/>
          </a:p>
        </p:txBody>
      </p:sp>
    </p:spTree>
    <p:extLst>
      <p:ext uri="{BB962C8B-B14F-4D97-AF65-F5344CB8AC3E}">
        <p14:creationId xmlns:p14="http://schemas.microsoft.com/office/powerpoint/2010/main" val="4023737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444444"/>
                </a:solidFill>
                <a:effectLst/>
                <a:latin typeface="Calibri" panose="020F0502020204030204" pitchFamily="34" charset="0"/>
              </a:rPr>
              <a:t>WHITNEY </a:t>
            </a:r>
          </a:p>
          <a:p>
            <a:endParaRPr lang="en-US">
              <a:ea typeface="Calibri"/>
              <a:cs typeface="Calibri"/>
            </a:endParaRPr>
          </a:p>
          <a:p>
            <a:pPr>
              <a:defRPr/>
            </a:pPr>
            <a:r>
              <a:rPr lang="en-US" altLang="en-US" b="1"/>
              <a:t>Before school begins in the fall, there are things you can do now to help your child prepare. Here are some tips that would help your child be ready for a full day of learning:</a:t>
            </a:r>
          </a:p>
          <a:p>
            <a:pPr marL="171450" indent="-171450">
              <a:buFont typeface="Arial" panose="020B0604020202020204" pitchFamily="34" charset="0"/>
              <a:buChar char="•"/>
              <a:defRPr/>
            </a:pPr>
            <a:r>
              <a:rPr lang="en-US" altLang="en-US" b="1"/>
              <a:t>Plan to attend our Everett Ready program.  This week-long program will help your child get familiar with our school and our kindergarten routines.  We look forward to seeing you then! </a:t>
            </a:r>
          </a:p>
          <a:p>
            <a:pPr marL="171450" indent="-171450">
              <a:buFont typeface="Arial" panose="020B0604020202020204" pitchFamily="34" charset="0"/>
              <a:buChar char="•"/>
              <a:defRPr/>
            </a:pPr>
            <a:r>
              <a:rPr lang="en-US" altLang="en-US" b="1"/>
              <a:t>Develop a home routine that helps your child be prepared to learn such as a regular bedtime and a consistent morning routine</a:t>
            </a:r>
          </a:p>
          <a:p>
            <a:pPr marL="171450" indent="-171450">
              <a:buFont typeface="Arial" panose="020B0604020202020204" pitchFamily="34" charset="0"/>
              <a:buChar char="•"/>
              <a:defRPr/>
            </a:pPr>
            <a:r>
              <a:rPr lang="en-US" altLang="en-US" b="1"/>
              <a:t>Get supplies ready and labeled</a:t>
            </a:r>
          </a:p>
          <a:p>
            <a:pPr marL="171450" indent="-171450">
              <a:buFont typeface="Arial" panose="020B0604020202020204" pitchFamily="34" charset="0"/>
              <a:buChar char="•"/>
              <a:defRPr/>
            </a:pPr>
            <a:r>
              <a:rPr lang="en-US" altLang="en-US" b="1"/>
              <a:t>Visit the school playground over the summer</a:t>
            </a:r>
          </a:p>
          <a:p>
            <a:pPr marL="171450" indent="-171450">
              <a:buFont typeface="Arial" panose="020B0604020202020204" pitchFamily="34" charset="0"/>
              <a:buChar char="•"/>
              <a:defRPr/>
            </a:pPr>
            <a:r>
              <a:rPr lang="en-US" altLang="en-US" b="1"/>
              <a:t>Practice drop off and pick up routines</a:t>
            </a:r>
          </a:p>
          <a:p>
            <a:pPr marL="171450" indent="-171450">
              <a:buFont typeface="Arial" panose="020B0604020202020204" pitchFamily="34" charset="0"/>
              <a:buChar char="•"/>
              <a:defRPr/>
            </a:pPr>
            <a:r>
              <a:rPr lang="en-US" altLang="en-US" b="1"/>
              <a:t>Help your child practice saying their first and last name, as well as parents first and last name, and parent phone number.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1"/>
              <a:t>Help your child learn their </a:t>
            </a:r>
            <a:r>
              <a:rPr lang="en-US" altLang="en-US" sz="1200" b="1" kern="1200">
                <a:solidFill>
                  <a:schemeClr val="tx1"/>
                </a:solidFill>
                <a:latin typeface="+mn-lt"/>
                <a:ea typeface="+mn-ea"/>
                <a:cs typeface="+mn-cs"/>
              </a:rPr>
              <a:t>s</a:t>
            </a:r>
            <a:r>
              <a:rPr lang="en-US" sz="1200" b="1" kern="1200">
                <a:solidFill>
                  <a:schemeClr val="tx1"/>
                </a:solidFill>
                <a:latin typeface="+mn-lt"/>
                <a:ea typeface="+mn-ea"/>
                <a:cs typeface="+mn-cs"/>
              </a:rPr>
              <a:t>tudent number: This is so important because it is how students will log into computers and get school lunch.  If your child is getting lunch at school, knowing their student number will help ensure they have plenty of time to eat their lunch.</a:t>
            </a:r>
            <a:endParaRPr lang="en-US" sz="1800" b="0" i="0">
              <a:solidFill>
                <a:srgbClr val="444444"/>
              </a:solidFill>
              <a:effectLst/>
              <a:latin typeface="Calibri"/>
              <a:ea typeface="Calibri"/>
              <a:cs typeface="Calibri"/>
            </a:endParaRPr>
          </a:p>
          <a:p>
            <a:pPr algn="l" rtl="0"/>
            <a:endParaRPr lang="en-US"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19</a:t>
            </a:fld>
            <a:endParaRPr lang="en-US"/>
          </a:p>
        </p:txBody>
      </p:sp>
    </p:spTree>
    <p:extLst>
      <p:ext uri="{BB962C8B-B14F-4D97-AF65-F5344CB8AC3E}">
        <p14:creationId xmlns:p14="http://schemas.microsoft.com/office/powerpoint/2010/main" val="394095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a:ea typeface="Calibri"/>
                <a:cs typeface="Calibri"/>
              </a:rPr>
              <a:t> Hello and welcome to kindergarten orientation! We are excited to get to know you.  On the screen, here is our school administration team that is here to support you as your child transitions to kindergarten. </a:t>
            </a:r>
            <a:endParaRPr lang="en-US" dirty="0">
              <a:solidFill>
                <a:srgbClr val="000000"/>
              </a:solidFill>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228987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Whitney</a:t>
            </a:r>
          </a:p>
          <a:p>
            <a:endParaRPr lang="en-US">
              <a:cs typeface="Calibri"/>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INDEPENDENT SKILLS</a:t>
            </a:r>
            <a:r>
              <a:rPr lang="en-US" sz="1800">
                <a:effectLst/>
                <a:latin typeface="Calibri" panose="020F0502020204030204" pitchFamily="34" charset="0"/>
                <a:ea typeface="Calibri" panose="020F0502020204030204" pitchFamily="34" charset="0"/>
                <a:cs typeface="Calibri" panose="020F0502020204030204" pitchFamily="34" charset="0"/>
              </a:rPr>
              <a:t> are important for success in school. Each student will enter kindergarten with a different set of skills. Students will increase their level of independence throughout the school year.  The following skills will be helpful for the beginning of the school year: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br>
              <a:rPr lang="en-US" sz="1800">
                <a:effectLst/>
                <a:latin typeface="Calibri" panose="020F0502020204030204" pitchFamily="34" charset="0"/>
                <a:ea typeface="Calibri" panose="020F0502020204030204" pitchFamily="34" charset="0"/>
              </a:rPr>
            </a:br>
            <a:r>
              <a:rPr lang="en-US" sz="1800">
                <a:effectLst/>
                <a:latin typeface="Calibri" panose="020F0502020204030204" pitchFamily="34" charset="0"/>
                <a:ea typeface="Calibri" panose="020F0502020204030204" pitchFamily="34" charset="0"/>
                <a:cs typeface="Calibri" panose="020F0502020204030204" pitchFamily="34" charset="0"/>
              </a:rPr>
              <a:t>*	zip and button coat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put on backpack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tie shoes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blow nose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use the bathroom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wash hands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 pos="457200" algn="l"/>
              </a:tabLst>
            </a:pPr>
            <a:r>
              <a:rPr lang="en-US" sz="1800">
                <a:effectLst/>
                <a:latin typeface="Calibri" panose="020F0502020204030204" pitchFamily="34" charset="0"/>
                <a:ea typeface="Calibri" panose="020F0502020204030204" pitchFamily="34" charset="0"/>
                <a:cs typeface="Calibri" panose="020F0502020204030204" pitchFamily="34" charset="0"/>
              </a:rPr>
              <a:t>*	turn taking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waiting patiently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asking for help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cleaning up a work/play area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11430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listening to others and contributing to a conversation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114300">
              <a:spcBef>
                <a:spcPts val="0"/>
              </a:spcBef>
              <a:spcAft>
                <a:spcPts val="0"/>
              </a:spcAft>
              <a:tabLst>
                <a:tab pos="342900" algn="l"/>
              </a:tabLst>
            </a:pPr>
            <a:r>
              <a:rPr lang="en-US" sz="1800">
                <a:effectLst/>
                <a:latin typeface="Calibri" panose="020F0502020204030204" pitchFamily="34" charset="0"/>
                <a:ea typeface="Calibri" panose="020F0502020204030204" pitchFamily="34" charset="0"/>
                <a:cs typeface="Calibri" panose="020F0502020204030204" pitchFamily="34" charset="0"/>
              </a:rPr>
              <a:t>*	work independently for up to 20 minutes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20</a:t>
            </a:fld>
            <a:endParaRPr lang="en-US"/>
          </a:p>
        </p:txBody>
      </p:sp>
    </p:spTree>
    <p:extLst>
      <p:ext uri="{BB962C8B-B14F-4D97-AF65-F5344CB8AC3E}">
        <p14:creationId xmlns:p14="http://schemas.microsoft.com/office/powerpoint/2010/main" val="2246954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Arial" panose="020B0604020202020204" pitchFamily="34" charset="0"/>
              </a:rPr>
              <a:t>ANCA Families are children’s first teachers. As children start school you, the parents and guardians, continue to have the most important role. Schools and parents are partners in supporting children’s learning and growth. We invite you to work with us as a team for your child’s success.</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Arial" panose="020B0604020202020204" pitchFamily="34" charset="0"/>
              </a:rPr>
              <a:t>Here are some opportunities to get involved.</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Coming to Parent-Teacher Conference</a:t>
            </a:r>
            <a:r>
              <a:rPr lang="en-US" sz="1800" b="0" i="0">
                <a:solidFill>
                  <a:srgbClr val="444444"/>
                </a:solidFill>
                <a:effectLst/>
                <a:latin typeface="Arial" panose="020B0604020202020204" pitchFamily="34" charset="0"/>
              </a:rPr>
              <a:t>​, Curriculum Night, Math and Reading Nights, and so on.</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Opportunity to let the teacher know more about your child; after all you know your child best</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Learn about what children do in classroom and how your child is progressing </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Ask questions</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Volunteering – in the classroom, at home (cut out materials), or for events at school</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PTA – Book fair, Carnival, Grounds Clean-Up</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21</a:t>
            </a:fld>
            <a:endParaRPr lang="en-US"/>
          </a:p>
        </p:txBody>
      </p:sp>
    </p:spTree>
    <p:extLst>
      <p:ext uri="{BB962C8B-B14F-4D97-AF65-F5344CB8AC3E}">
        <p14:creationId xmlns:p14="http://schemas.microsoft.com/office/powerpoint/2010/main" val="8460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cs typeface="Calibri"/>
              </a:rPr>
              <a:t>ANCA At Silver Firs we partner with YMCA to offer before and after school care to our students in the school cafeteria. The YMCA is open from 6 am until 9:10 am, when school starts, and from 3:30 pm (dismissal time) until 6:00 pm. Please contact our school office to learn how to enroll. </a:t>
            </a:r>
          </a:p>
        </p:txBody>
      </p:sp>
      <p:sp>
        <p:nvSpPr>
          <p:cNvPr id="4" name="Slide Number Placeholder 3"/>
          <p:cNvSpPr>
            <a:spLocks noGrp="1"/>
          </p:cNvSpPr>
          <p:nvPr>
            <p:ph type="sldNum" sz="quarter" idx="5"/>
          </p:nvPr>
        </p:nvSpPr>
        <p:spPr/>
        <p:txBody>
          <a:bodyPr/>
          <a:lstStyle/>
          <a:p>
            <a:fld id="{5D278A8B-08C7-9F46-93BF-5A384DF5C06C}" type="slidenum">
              <a:rPr lang="en-US" smtClean="0"/>
              <a:t>22</a:t>
            </a:fld>
            <a:endParaRPr lang="en-US"/>
          </a:p>
        </p:txBody>
      </p:sp>
    </p:spTree>
    <p:extLst>
      <p:ext uri="{BB962C8B-B14F-4D97-AF65-F5344CB8AC3E}">
        <p14:creationId xmlns:p14="http://schemas.microsoft.com/office/powerpoint/2010/main" val="3507731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ANCA Attendance Letters FYI; keep your child home when sick, regardless of COVID; report absences to the attendance line. We highly encourage parents to take trips when school is not in session, such as during summer, winter or spring breaks. Missing more than a few days of school can significantly impact your student’s learning. </a:t>
            </a:r>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23</a:t>
            </a:fld>
            <a:endParaRPr lang="en-US"/>
          </a:p>
        </p:txBody>
      </p:sp>
    </p:spTree>
    <p:extLst>
      <p:ext uri="{BB962C8B-B14F-4D97-AF65-F5344CB8AC3E}">
        <p14:creationId xmlns:p14="http://schemas.microsoft.com/office/powerpoint/2010/main" val="361915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ALETA </a:t>
            </a:r>
          </a:p>
        </p:txBody>
      </p:sp>
      <p:sp>
        <p:nvSpPr>
          <p:cNvPr id="4" name="Slide Number Placeholder 3"/>
          <p:cNvSpPr>
            <a:spLocks noGrp="1"/>
          </p:cNvSpPr>
          <p:nvPr>
            <p:ph type="sldNum" sz="quarter" idx="5"/>
          </p:nvPr>
        </p:nvSpPr>
        <p:spPr/>
        <p:txBody>
          <a:bodyPr/>
          <a:lstStyle/>
          <a:p>
            <a:fld id="{5D278A8B-08C7-9F46-93BF-5A384DF5C06C}" type="slidenum">
              <a:rPr lang="en-US" smtClean="0"/>
              <a:t>24</a:t>
            </a:fld>
            <a:endParaRPr lang="en-US"/>
          </a:p>
        </p:txBody>
      </p:sp>
    </p:spTree>
    <p:extLst>
      <p:ext uri="{BB962C8B-B14F-4D97-AF65-F5344CB8AC3E}">
        <p14:creationId xmlns:p14="http://schemas.microsoft.com/office/powerpoint/2010/main" val="1442369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25</a:t>
            </a:fld>
            <a:endParaRPr lang="en-US"/>
          </a:p>
        </p:txBody>
      </p:sp>
    </p:spTree>
    <p:extLst>
      <p:ext uri="{BB962C8B-B14F-4D97-AF65-F5344CB8AC3E}">
        <p14:creationId xmlns:p14="http://schemas.microsoft.com/office/powerpoint/2010/main" val="389495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Whitney We our so excited to be your Kindergarten team. From the left you can see Ms. Whitney Massae, Mrs. Tarah Piukkula, Mrs. Cammy Cummins, Mrs. Marci Forsyth, and Mrs. Jessica Lee</a:t>
            </a:r>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253337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school-wide expectations anagram is P.R.I.D.E. P is for polite, R is for respectful, I is for Independent Manager, D is for doing our best, and E is for Everyone working cooperatively. We encourage our students to live these expectations each day in every area of the school where they have access. Teachers and staff give out P.R.I.D.E tickets to students who do an especially good job at following these expectations. Teachers collect them and once a month they pull names of students who earned the tickets. These students are then rewarded with an extra 10-minute P.R.I.D.E recess. </a:t>
            </a:r>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79085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ALETA </a:t>
            </a:r>
          </a:p>
          <a:p>
            <a:r>
              <a:rPr lang="en-US" dirty="0">
                <a:ea typeface="Calibri"/>
                <a:cs typeface="Calibri"/>
              </a:rPr>
              <a:t>The kindergarten corral is where you drop off and pick up students. Do not drop off or pick up kindergarten students in the kiss and go lane. We will show you where the kindergarten corral is located in our tour at the end of the presentation. </a:t>
            </a:r>
          </a:p>
          <a:p>
            <a:endParaRPr lang="en-US" dirty="0">
              <a:ea typeface="Calibri"/>
              <a:cs typeface="Calibri"/>
            </a:endParaRPr>
          </a:p>
          <a:p>
            <a:r>
              <a:rPr lang="en-US" dirty="0"/>
              <a:t>Even on the first day of school, please say your goodbyes at the Kindergarten Corral located in front of building A.  Experience shows us, students transition much easier this way. Your child will take cues from you.  Give a warm hug and a confident good-bye.  We know how hard this can be, but the good news is IT WILL GET BETTER.  We will provide a warm, caring environment for your child to help with the transition.</a:t>
            </a:r>
            <a:endParaRPr lang="en-US" dirty="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251471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WHITNEY In Everett Public Schools, kindergarten begins with Everett Ready. Everett Ready is a week-long Kindergarten readiness program that takes place in August, and it gives our Kindergartners the opportunity to meet new friends, teachers, and staff, become familiar with the school campus, learn school routines, explore classroom materials, and feel safe and confident and ready for school. All enrolled Kindergarteners are automatically enrolled in Everett Ready.</a:t>
            </a:r>
            <a:r>
              <a:rPr lang="en-US" dirty="0">
                <a:cs typeface="Calibri"/>
              </a:rPr>
              <a:t> Students who participate in Everett Ready start school in September familiar with the environment, knowing some of their classmates, and ready to learn!</a:t>
            </a:r>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96872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ALETA </a:t>
            </a:r>
          </a:p>
          <a:p>
            <a:pPr algn="l" rtl="0" fontAlgn="base"/>
            <a:r>
              <a:rPr lang="en-US" sz="1800" b="0" i="0" u="none" strike="noStrike" dirty="0">
                <a:solidFill>
                  <a:srgbClr val="000000"/>
                </a:solidFill>
                <a:effectLst/>
                <a:latin typeface="Calibri" panose="020F0502020204030204" pitchFamily="34" charset="0"/>
              </a:rPr>
              <a:t>While family connections is one of the important components of kindergarten, through </a:t>
            </a:r>
            <a:r>
              <a:rPr lang="en-US" sz="1800" b="0" i="0" u="none" strike="noStrike" dirty="0" err="1">
                <a:solidFill>
                  <a:srgbClr val="000000"/>
                </a:solidFill>
                <a:effectLst/>
                <a:latin typeface="Calibri" panose="020F0502020204030204" pitchFamily="34" charset="0"/>
              </a:rPr>
              <a:t>WaKIDS</a:t>
            </a:r>
            <a:r>
              <a:rPr lang="en-US" sz="1800" b="0" i="0" u="none" strike="noStrike" dirty="0">
                <a:solidFill>
                  <a:srgbClr val="000000"/>
                </a:solidFill>
                <a:effectLst/>
                <a:latin typeface="Calibri" panose="020F0502020204030204" pitchFamily="34" charset="0"/>
              </a:rPr>
              <a:t> there are two other components:  Whole child assessment and collaboration between kindergarten and preschool teachers.  </a:t>
            </a:r>
            <a:r>
              <a:rPr lang="en-US" sz="1800" b="0" i="0" u="none" strike="noStrike" dirty="0" err="1">
                <a:solidFill>
                  <a:srgbClr val="000000"/>
                </a:solidFill>
                <a:effectLst/>
                <a:latin typeface="Calibri" panose="020F0502020204030204" pitchFamily="34" charset="0"/>
              </a:rPr>
              <a:t>WaKIDS</a:t>
            </a:r>
            <a:r>
              <a:rPr lang="en-US" sz="1800" b="0" i="0" u="none" strike="noStrike" dirty="0">
                <a:solidFill>
                  <a:srgbClr val="000000"/>
                </a:solidFill>
                <a:effectLst/>
                <a:latin typeface="Calibri" panose="020F0502020204030204" pitchFamily="34" charset="0"/>
              </a:rPr>
              <a:t> ensures that children in Washington get a great start in kindergarten.  All three components serve as a transition process that result in creating a pathway toward your child’s success in school.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237707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800" b="0" i="0" dirty="0">
                <a:solidFill>
                  <a:srgbClr val="444444"/>
                </a:solidFill>
                <a:effectLst/>
                <a:latin typeface="Arial"/>
                <a:cs typeface="Arial"/>
              </a:rPr>
              <a:t>​During t</a:t>
            </a:r>
            <a:r>
              <a:rPr lang="en-US" sz="1800" b="0" i="0" dirty="0">
                <a:solidFill>
                  <a:srgbClr val="444444"/>
                </a:solidFill>
                <a:effectLst/>
                <a:latin typeface="Arial"/>
                <a:cs typeface="Calibri"/>
              </a:rPr>
              <a:t>he first three days of school for grades </a:t>
            </a:r>
            <a:r>
              <a:rPr lang="en-US" dirty="0">
                <a:cs typeface="Calibri"/>
              </a:rPr>
              <a:t>1-12, kindergartners have family connection meetings with their child's teacher. These meetings are for the students, families, and teachers to get to know each other. You will get an email to sign up for your family connection meeting. </a:t>
            </a:r>
            <a:r>
              <a:rPr lang="en-US" b="0" i="0" dirty="0">
                <a:solidFill>
                  <a:srgbClr val="444444"/>
                </a:solidFill>
                <a:effectLst/>
                <a:latin typeface="Calibri"/>
                <a:cs typeface="Calibri"/>
              </a:rPr>
              <a:t>All Kindergarteners will start school the following Monday.</a:t>
            </a:r>
            <a:endParaRPr lang="en-US" b="0" i="0" dirty="0">
              <a:solidFill>
                <a:srgbClr val="444444"/>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60184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cs typeface="Calibri"/>
              </a:rPr>
              <a:t>ANCA This video if very helpful in further understanding </a:t>
            </a:r>
            <a:r>
              <a:rPr lang="en-US" sz="1800" b="0" i="0" u="none" strike="noStrike" err="1">
                <a:solidFill>
                  <a:srgbClr val="000000"/>
                </a:solidFill>
                <a:effectLst/>
                <a:latin typeface="Calibri"/>
                <a:cs typeface="Calibri"/>
              </a:rPr>
              <a:t>WaKIDS</a:t>
            </a:r>
            <a:r>
              <a:rPr lang="en-US" sz="1800" b="0" i="0" u="none" strike="noStrike">
                <a:solidFill>
                  <a:srgbClr val="000000"/>
                </a:solidFill>
                <a:effectLst/>
                <a:latin typeface="Calibri"/>
                <a:cs typeface="Calibri"/>
              </a:rPr>
              <a:t>.  4min Video: https://www.youtube.com/watch?v=zO7JAHpqLyU</a:t>
            </a:r>
            <a:endParaRPr lang="en-US" sz="1800">
              <a:solidFill>
                <a:srgbClr val="444444"/>
              </a:solidFill>
              <a:latin typeface="Calibri"/>
              <a:cs typeface="Calibri"/>
            </a:endParaRPr>
          </a:p>
          <a:p>
            <a:endParaRPr lang="en-US" sz="1800">
              <a:solidFill>
                <a:srgbClr val="444444"/>
              </a:solidFill>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a:latin typeface="Calibri"/>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9</a:t>
            </a:fld>
            <a:endParaRPr lang="en-US"/>
          </a:p>
        </p:txBody>
      </p:sp>
    </p:spTree>
    <p:extLst>
      <p:ext uri="{BB962C8B-B14F-4D97-AF65-F5344CB8AC3E}">
        <p14:creationId xmlns:p14="http://schemas.microsoft.com/office/powerpoint/2010/main" val="2479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23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7DFA4-32DE-834B-9A88-AF371B8DA06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Background pattern&#10;&#10;Description automatically generated">
            <a:extLst>
              <a:ext uri="{FF2B5EF4-FFF2-40B4-BE49-F238E27FC236}">
                <a16:creationId xmlns:a16="http://schemas.microsoft.com/office/drawing/2014/main" id="{4E5A58DF-6489-4747-A52A-6AD4732DDAE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4734917"/>
            <a:ext cx="9144000" cy="422299"/>
          </a:xfrm>
          <a:prstGeom prst="rect">
            <a:avLst/>
          </a:prstGeom>
        </p:spPr>
      </p:pic>
      <p:sp>
        <p:nvSpPr>
          <p:cNvPr id="6" name="Rectangle 5">
            <a:extLst>
              <a:ext uri="{FF2B5EF4-FFF2-40B4-BE49-F238E27FC236}">
                <a16:creationId xmlns:a16="http://schemas.microsoft.com/office/drawing/2014/main" id="{7AD2E71B-CDE2-444F-BE3C-8C0F63244777}"/>
              </a:ext>
            </a:extLst>
          </p:cNvPr>
          <p:cNvSpPr/>
          <p:nvPr userDrawn="1"/>
        </p:nvSpPr>
        <p:spPr>
          <a:xfrm>
            <a:off x="0" y="0"/>
            <a:ext cx="9144000" cy="741717"/>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descr="Logo&#10;&#10;Description automatically generated">
            <a:extLst>
              <a:ext uri="{FF2B5EF4-FFF2-40B4-BE49-F238E27FC236}">
                <a16:creationId xmlns:a16="http://schemas.microsoft.com/office/drawing/2014/main" id="{445C8D85-4049-3240-B035-750FFDEAA6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97470" y="33135"/>
            <a:ext cx="629018" cy="629018"/>
          </a:xfrm>
          <a:prstGeom prst="rect">
            <a:avLst/>
          </a:prstGeom>
        </p:spPr>
      </p:pic>
      <p:sp>
        <p:nvSpPr>
          <p:cNvPr id="10" name="TextBox 9">
            <a:extLst>
              <a:ext uri="{FF2B5EF4-FFF2-40B4-BE49-F238E27FC236}">
                <a16:creationId xmlns:a16="http://schemas.microsoft.com/office/drawing/2014/main" id="{CA59B612-7A47-4F4E-8786-F852DE5AD4F4}"/>
              </a:ext>
            </a:extLst>
          </p:cNvPr>
          <p:cNvSpPr txBox="1"/>
          <p:nvPr userDrawn="1"/>
        </p:nvSpPr>
        <p:spPr>
          <a:xfrm>
            <a:off x="328523" y="4845668"/>
            <a:ext cx="3929151" cy="230832"/>
          </a:xfrm>
          <a:prstGeom prst="rect">
            <a:avLst/>
          </a:prstGeom>
          <a:noFill/>
        </p:spPr>
        <p:txBody>
          <a:bodyPr wrap="square" rtlCol="0">
            <a:spAutoFit/>
          </a:bodyPr>
          <a:lstStyle/>
          <a:p>
            <a:pPr>
              <a:lnSpc>
                <a:spcPct val="90000"/>
              </a:lnSpc>
            </a:pPr>
            <a:r>
              <a:rPr lang="en-US" sz="1000" b="1">
                <a:solidFill>
                  <a:schemeClr val="bg1"/>
                </a:solidFill>
                <a:latin typeface="Arial" panose="020B0604020202020204" pitchFamily="34" charset="0"/>
                <a:cs typeface="Arial" panose="020B0604020202020204" pitchFamily="34" charset="0"/>
              </a:rPr>
              <a:t>EVERETT PUBLIC SCHOOLS  </a:t>
            </a:r>
          </a:p>
        </p:txBody>
      </p:sp>
      <p:sp>
        <p:nvSpPr>
          <p:cNvPr id="11" name="TextBox 10">
            <a:extLst>
              <a:ext uri="{FF2B5EF4-FFF2-40B4-BE49-F238E27FC236}">
                <a16:creationId xmlns:a16="http://schemas.microsoft.com/office/drawing/2014/main" id="{D2C028CF-A13C-0745-BF15-5DE30F289CB3}"/>
              </a:ext>
            </a:extLst>
          </p:cNvPr>
          <p:cNvSpPr txBox="1"/>
          <p:nvPr userDrawn="1"/>
        </p:nvSpPr>
        <p:spPr>
          <a:xfrm>
            <a:off x="8241030" y="4777088"/>
            <a:ext cx="618507" cy="341632"/>
          </a:xfrm>
          <a:prstGeom prst="rect">
            <a:avLst/>
          </a:prstGeom>
          <a:noFill/>
        </p:spPr>
        <p:txBody>
          <a:bodyPr wrap="square" rtlCol="0">
            <a:spAutoFit/>
          </a:bodyPr>
          <a:lstStyle/>
          <a:p>
            <a:pPr algn="r">
              <a:lnSpc>
                <a:spcPct val="90000"/>
              </a:lnSpc>
            </a:pPr>
            <a:fld id="{8116D425-89BC-4F44-9025-2937A8134F91}" type="slidenum">
              <a:rPr lang="en-US" sz="1800" b="1" smtClean="0">
                <a:solidFill>
                  <a:schemeClr val="bg1"/>
                </a:solidFill>
                <a:latin typeface="Arial" panose="020B0604020202020204" pitchFamily="34" charset="0"/>
                <a:cs typeface="Arial" panose="020B0604020202020204" pitchFamily="34" charset="0"/>
              </a:rPr>
              <a:pPr algn="r">
                <a:lnSpc>
                  <a:spcPct val="90000"/>
                </a:lnSpc>
              </a:pPr>
              <a:t>‹#›</a:t>
            </a:fld>
            <a:endParaRPr lang="en-US" sz="1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slideLayout" Target="../slideLayouts/slideLayout1.xml"/><Relationship Id="rId7" Type="http://schemas.openxmlformats.org/officeDocument/2006/relationships/hyperlink" Target="http://journalistsresource.org/studies/society/education/early-childhood-care-education-united-states-research-roundup"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hyperlink" Target="https://mississippitoday.org/2020/01/02/its-structured-play-how-mississippi-schools-teach-kindergarteners-to-read/"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hyperlink" Target="https://www.flickr.com/photos/kathycassidy/4563798918/"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everettsd.org/menus" TargetMode="External"/><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verettsd.org/everettready"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xml"/><Relationship Id="rId7" Type="http://schemas.openxmlformats.org/officeDocument/2006/relationships/hyperlink" Target="http://medicineslawandpolicy.org/2020/02/time-for-new-pharmaceutical-innovation-model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1.jpeg"/><Relationship Id="rId4" Type="http://schemas.openxmlformats.org/officeDocument/2006/relationships/notesSlide" Target="../notesSlides/notesSlide20.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bradcliff@everettsd.org" TargetMode="External"/><Relationship Id="rId5" Type="http://schemas.openxmlformats.org/officeDocument/2006/relationships/hyperlink" Target="mailto:asmoot@everettsd.org"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wmf"/><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hyperlink" Target="https://youtu.be/SpqLzFew9b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zO7JAHpqLyU?feature=oembed" TargetMode="External"/><Relationship Id="rId6" Type="http://schemas.openxmlformats.org/officeDocument/2006/relationships/image" Target="../media/image22.jpeg"/><Relationship Id="rId5" Type="http://schemas.openxmlformats.org/officeDocument/2006/relationships/image" Target="../media/image2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A9E0A-EA46-49AD-9278-40D77BD8985E}"/>
              </a:ext>
            </a:extLst>
          </p:cNvPr>
          <p:cNvPicPr>
            <a:picLocks noChangeAspect="1"/>
          </p:cNvPicPr>
          <p:nvPr/>
        </p:nvPicPr>
        <p:blipFill rotWithShape="1">
          <a:blip r:embed="rId3"/>
          <a:srcRect r="14407"/>
          <a:stretch/>
        </p:blipFill>
        <p:spPr>
          <a:xfrm>
            <a:off x="4319451" y="744195"/>
            <a:ext cx="4824549" cy="3987310"/>
          </a:xfrm>
          <a:prstGeom prst="rect">
            <a:avLst/>
          </a:prstGeom>
        </p:spPr>
      </p:pic>
      <p:sp>
        <p:nvSpPr>
          <p:cNvPr id="22" name="Freeform 21">
            <a:extLst>
              <a:ext uri="{FF2B5EF4-FFF2-40B4-BE49-F238E27FC236}">
                <a16:creationId xmlns:a16="http://schemas.microsoft.com/office/drawing/2014/main" id="{58C274DC-CCF8-A142-BBCB-B87298BCCAC2}"/>
              </a:ext>
            </a:extLst>
          </p:cNvPr>
          <p:cNvSpPr/>
          <p:nvPr/>
        </p:nvSpPr>
        <p:spPr>
          <a:xfrm flipH="1">
            <a:off x="-4" y="0"/>
            <a:ext cx="5886997" cy="4744122"/>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E90E8974-3A19-1546-82CF-8AE92C3E5F57}"/>
              </a:ext>
            </a:extLst>
          </p:cNvPr>
          <p:cNvSpPr/>
          <p:nvPr/>
        </p:nvSpPr>
        <p:spPr>
          <a:xfrm>
            <a:off x="-4" y="3908"/>
            <a:ext cx="5617032" cy="4731505"/>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124072" y="520973"/>
            <a:ext cx="4467497" cy="2114425"/>
          </a:xfrm>
          <a:prstGeom prst="rect">
            <a:avLst/>
          </a:prstGeom>
          <a:noFill/>
        </p:spPr>
        <p:txBody>
          <a:bodyPr wrap="square" lIns="91440" tIns="45720" rIns="91440" bIns="45720" rtlCol="0" anchor="t">
            <a:spAutoFit/>
          </a:bodyPr>
          <a:lstStyle/>
          <a:p>
            <a:pPr algn="ctr">
              <a:lnSpc>
                <a:spcPct val="90000"/>
              </a:lnSpc>
              <a:spcBef>
                <a:spcPts val="400"/>
              </a:spcBef>
            </a:pPr>
            <a:r>
              <a:rPr lang="en-US" sz="4400" b="1" dirty="0">
                <a:solidFill>
                  <a:srgbClr val="D9531E"/>
                </a:solidFill>
                <a:latin typeface="Arial" panose="020B0604020202020204" pitchFamily="34" charset="0"/>
                <a:cs typeface="Arial" panose="020B0604020202020204" pitchFamily="34" charset="0"/>
              </a:rPr>
              <a:t>Welcome to </a:t>
            </a:r>
            <a:r>
              <a:rPr lang="en-US" sz="5400" b="1" dirty="0">
                <a:solidFill>
                  <a:srgbClr val="D9531E"/>
                </a:solidFill>
                <a:latin typeface="Arial" panose="020B0604020202020204" pitchFamily="34" charset="0"/>
                <a:cs typeface="Arial" panose="020B0604020202020204" pitchFamily="34" charset="0"/>
              </a:rPr>
              <a:t>Kindergarten</a:t>
            </a:r>
            <a:r>
              <a:rPr lang="en-US" sz="4400" b="1" dirty="0">
                <a:solidFill>
                  <a:srgbClr val="D9531E"/>
                </a:solidFill>
                <a:latin typeface="Arial" panose="020B0604020202020204" pitchFamily="34" charset="0"/>
                <a:cs typeface="Arial" panose="020B0604020202020204" pitchFamily="34" charset="0"/>
              </a:rPr>
              <a:t> </a:t>
            </a:r>
            <a:r>
              <a:rPr lang="en-US" sz="4800" b="1" dirty="0">
                <a:solidFill>
                  <a:srgbClr val="D9531E"/>
                </a:solidFill>
                <a:latin typeface="Arial" panose="020B0604020202020204" pitchFamily="34" charset="0"/>
                <a:cs typeface="Arial" panose="020B0604020202020204" pitchFamily="34" charset="0"/>
              </a:rPr>
              <a:t>2024-2025</a:t>
            </a:r>
            <a:endParaRPr lang="en-US" sz="2400" b="1" dirty="0">
              <a:solidFill>
                <a:srgbClr val="D9531E"/>
              </a:solidFill>
              <a:latin typeface="Arial"/>
              <a:cs typeface="Arial"/>
            </a:endParaRPr>
          </a:p>
        </p:txBody>
      </p:sp>
      <p:cxnSp>
        <p:nvCxnSpPr>
          <p:cNvPr id="19" name="Straight Connector 18">
            <a:extLst>
              <a:ext uri="{FF2B5EF4-FFF2-40B4-BE49-F238E27FC236}">
                <a16:creationId xmlns:a16="http://schemas.microsoft.com/office/drawing/2014/main" id="{2E7990BC-BD7B-F44E-ABE3-B9DC3F89D6F2}"/>
              </a:ext>
            </a:extLst>
          </p:cNvPr>
          <p:cNvCxnSpPr>
            <a:cxnSpLocks/>
          </p:cNvCxnSpPr>
          <p:nvPr/>
        </p:nvCxnSpPr>
        <p:spPr>
          <a:xfrm>
            <a:off x="438209" y="2881917"/>
            <a:ext cx="4000942" cy="0"/>
          </a:xfrm>
          <a:prstGeom prst="line">
            <a:avLst/>
          </a:prstGeom>
          <a:ln w="25400">
            <a:solidFill>
              <a:srgbClr val="D9531E"/>
            </a:solidFill>
          </a:ln>
        </p:spPr>
        <p:style>
          <a:lnRef idx="1">
            <a:schemeClr val="accent6"/>
          </a:lnRef>
          <a:fillRef idx="0">
            <a:schemeClr val="accent6"/>
          </a:fillRef>
          <a:effectRef idx="0">
            <a:schemeClr val="accent6"/>
          </a:effectRef>
          <a:fontRef idx="minor">
            <a:schemeClr val="tx1"/>
          </a:fontRef>
        </p:style>
      </p:cxnSp>
      <p:pic>
        <p:nvPicPr>
          <p:cNvPr id="4" name="Picture 3" descr="Logo&#10;&#10;Description automatically generated">
            <a:extLst>
              <a:ext uri="{FF2B5EF4-FFF2-40B4-BE49-F238E27FC236}">
                <a16:creationId xmlns:a16="http://schemas.microsoft.com/office/drawing/2014/main" id="{A12EB00B-F5A0-D743-876C-CC69082808EE}"/>
              </a:ext>
            </a:extLst>
          </p:cNvPr>
          <p:cNvPicPr>
            <a:picLocks noChangeAspect="1"/>
          </p:cNvPicPr>
          <p:nvPr/>
        </p:nvPicPr>
        <p:blipFill>
          <a:blip r:embed="rId4"/>
          <a:stretch>
            <a:fillRect/>
          </a:stretch>
        </p:blipFill>
        <p:spPr>
          <a:xfrm>
            <a:off x="888969" y="3204971"/>
            <a:ext cx="2937705" cy="1214251"/>
          </a:xfrm>
          <a:prstGeom prst="rect">
            <a:avLst/>
          </a:prstGeom>
        </p:spPr>
      </p:pic>
    </p:spTree>
    <p:extLst>
      <p:ext uri="{BB962C8B-B14F-4D97-AF65-F5344CB8AC3E}">
        <p14:creationId xmlns:p14="http://schemas.microsoft.com/office/powerpoint/2010/main" val="228923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379576" y="1083255"/>
            <a:ext cx="8660553" cy="881780"/>
          </a:xfrm>
          <a:prstGeom prst="rect">
            <a:avLst/>
          </a:prstGeom>
          <a:noFill/>
        </p:spPr>
        <p:txBody>
          <a:bodyPr wrap="square" rtlCol="0">
            <a:spAutoFit/>
          </a:bodyPr>
          <a:lstStyle/>
          <a:p>
            <a:pPr>
              <a:lnSpc>
                <a:spcPct val="90000"/>
              </a:lnSpc>
            </a:pPr>
            <a:r>
              <a:rPr lang="en-US" sz="2200">
                <a:solidFill>
                  <a:srgbClr val="0A4E7F"/>
                </a:solidFill>
                <a:latin typeface="Arial" panose="020B0604020202020204" pitchFamily="34" charset="0"/>
                <a:cs typeface="Arial" panose="020B0604020202020204" pitchFamily="34" charset="0"/>
              </a:rPr>
              <a:t> </a:t>
            </a:r>
          </a:p>
          <a:p>
            <a:pPr>
              <a:lnSpc>
                <a:spcPct val="90000"/>
              </a:lnSpc>
            </a:pPr>
            <a:endParaRPr lang="en-US" sz="3500" b="1">
              <a:solidFill>
                <a:srgbClr val="0A4E7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195150" y="124637"/>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A Day in Kindergarten </a:t>
            </a:r>
          </a:p>
        </p:txBody>
      </p:sp>
      <p:sp>
        <p:nvSpPr>
          <p:cNvPr id="2" name="TextBox 1">
            <a:extLst>
              <a:ext uri="{FF2B5EF4-FFF2-40B4-BE49-F238E27FC236}">
                <a16:creationId xmlns:a16="http://schemas.microsoft.com/office/drawing/2014/main" id="{595BB072-39CD-46FB-BD5F-883C74D5A4C3}"/>
              </a:ext>
            </a:extLst>
          </p:cNvPr>
          <p:cNvSpPr txBox="1"/>
          <p:nvPr/>
        </p:nvSpPr>
        <p:spPr>
          <a:xfrm>
            <a:off x="218886" y="784072"/>
            <a:ext cx="4971672" cy="1036181"/>
          </a:xfrm>
          <a:prstGeom prst="rect">
            <a:avLst/>
          </a:prstGeom>
          <a:noFill/>
        </p:spPr>
        <p:txBody>
          <a:bodyPr wrap="square" rtlCol="0">
            <a:spAutoFit/>
          </a:bodyPr>
          <a:lstStyle/>
          <a:p>
            <a:r>
              <a:rPr lang="en-US" sz="2200" b="1">
                <a:solidFill>
                  <a:srgbClr val="D9531E"/>
                </a:solidFill>
                <a:latin typeface="Arial" panose="020B0604020202020204" pitchFamily="34" charset="0"/>
                <a:cs typeface="Arial" panose="020B0604020202020204" pitchFamily="34" charset="0"/>
              </a:rPr>
              <a:t>Kindergarten Schedule</a:t>
            </a:r>
          </a:p>
          <a:p>
            <a:pPr marL="285750" indent="-285750">
              <a:spcBef>
                <a:spcPts val="200"/>
              </a:spcBef>
              <a:spcAft>
                <a:spcPts val="2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9:15 am to 3:30 pm</a:t>
            </a:r>
          </a:p>
          <a:p>
            <a:pPr marL="285750" indent="-285750">
              <a:buFont typeface="Arial" panose="020B0604020202020204" pitchFamily="34" charset="0"/>
              <a:buChar char="•"/>
            </a:pPr>
            <a:endParaRPr lang="en-US"/>
          </a:p>
        </p:txBody>
      </p:sp>
      <p:pic>
        <p:nvPicPr>
          <p:cNvPr id="7" name="Picture Placeholder 4">
            <a:extLst>
              <a:ext uri="{FF2B5EF4-FFF2-40B4-BE49-F238E27FC236}">
                <a16:creationId xmlns:a16="http://schemas.microsoft.com/office/drawing/2014/main" id="{DBE2BA09-02B3-4047-90F6-A031208F4272}"/>
              </a:ext>
            </a:extLst>
          </p:cNvPr>
          <p:cNvPicPr>
            <a:picLocks noChangeAspect="1"/>
          </p:cNvPicPr>
          <p:nvPr/>
        </p:nvPicPr>
        <p:blipFill>
          <a:blip r:embed="rId6">
            <a:extLst>
              <a:ext uri="{837473B0-CC2E-450A-ABE3-18F120FF3D39}">
                <a1611:picAttrSrcUrl xmlns:a1611="http://schemas.microsoft.com/office/drawing/2016/11/main" r:id="rId7"/>
              </a:ext>
            </a:extLst>
          </a:blip>
          <a:srcRect l="5064" r="5064"/>
          <a:stretch>
            <a:fillRect/>
          </a:stretch>
        </p:blipFill>
        <p:spPr>
          <a:xfrm>
            <a:off x="1261320" y="1958346"/>
            <a:ext cx="2768513" cy="1845676"/>
          </a:xfrm>
          <a:prstGeom prst="rect">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5" name="TextBox 4">
            <a:extLst>
              <a:ext uri="{FF2B5EF4-FFF2-40B4-BE49-F238E27FC236}">
                <a16:creationId xmlns:a16="http://schemas.microsoft.com/office/drawing/2014/main" id="{580A8A74-3E10-480B-81A4-30E3CF879AA6}"/>
              </a:ext>
            </a:extLst>
          </p:cNvPr>
          <p:cNvSpPr txBox="1"/>
          <p:nvPr/>
        </p:nvSpPr>
        <p:spPr>
          <a:xfrm>
            <a:off x="195150" y="3943753"/>
            <a:ext cx="6097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Arial"/>
                <a:cs typeface="Arial"/>
              </a:rPr>
              <a:t>Specialists may include Physical Education, Library, Music, and STEM </a:t>
            </a:r>
            <a:r>
              <a:rPr lang="en-US" sz="1600">
                <a:solidFill>
                  <a:schemeClr val="tx2"/>
                </a:solidFill>
                <a:latin typeface="Arial"/>
                <a:cs typeface="Calibri"/>
              </a:rPr>
              <a:t>(Science, Technology, Engineering, Math)</a:t>
            </a:r>
            <a:endParaRPr lang="en-US">
              <a:solidFill>
                <a:schemeClr val="tx2"/>
              </a:solidFill>
            </a:endParaRPr>
          </a:p>
        </p:txBody>
      </p:sp>
      <p:pic>
        <p:nvPicPr>
          <p:cNvPr id="15" name="Picture 14">
            <a:extLst>
              <a:ext uri="{FF2B5EF4-FFF2-40B4-BE49-F238E27FC236}">
                <a16:creationId xmlns:a16="http://schemas.microsoft.com/office/drawing/2014/main" id="{C9D552A1-DDB9-4DE2-9BE2-232C9D10B1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950" y="784072"/>
            <a:ext cx="2768513" cy="3908489"/>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C25FDED4-4821-403F-82DE-CF28398C20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6400" y="4737100"/>
            <a:ext cx="406400" cy="406400"/>
          </a:xfrm>
          <a:prstGeom prst="rect">
            <a:avLst/>
          </a:prstGeom>
        </p:spPr>
      </p:pic>
    </p:spTree>
    <p:extLst>
      <p:ext uri="{BB962C8B-B14F-4D97-AF65-F5344CB8AC3E}">
        <p14:creationId xmlns:p14="http://schemas.microsoft.com/office/powerpoint/2010/main" val="3970630183"/>
      </p:ext>
    </p:extLst>
  </p:cSld>
  <p:clrMapOvr>
    <a:masterClrMapping/>
  </p:clrMapOvr>
  <mc:AlternateContent xmlns:mc="http://schemas.openxmlformats.org/markup-compatibility/2006" xmlns:p14="http://schemas.microsoft.com/office/powerpoint/2010/main">
    <mc:Choice Requires="p14">
      <p:transition spd="slow" p14:dur="2000" advTm="109000"/>
    </mc:Choice>
    <mc:Fallback xmlns="">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99224" y="926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Plan – Do – Reflect (PDR) </a:t>
            </a:r>
          </a:p>
        </p:txBody>
      </p:sp>
      <p:sp>
        <p:nvSpPr>
          <p:cNvPr id="7" name="TextBox 6">
            <a:extLst>
              <a:ext uri="{FF2B5EF4-FFF2-40B4-BE49-F238E27FC236}">
                <a16:creationId xmlns:a16="http://schemas.microsoft.com/office/drawing/2014/main" id="{F2BD60AD-61E5-44B8-99EE-CA1173D451F2}"/>
              </a:ext>
            </a:extLst>
          </p:cNvPr>
          <p:cNvSpPr txBox="1"/>
          <p:nvPr/>
        </p:nvSpPr>
        <p:spPr>
          <a:xfrm>
            <a:off x="140081" y="866435"/>
            <a:ext cx="4577391" cy="397032"/>
          </a:xfrm>
          <a:prstGeom prst="rect">
            <a:avLst/>
          </a:prstGeom>
          <a:noFill/>
        </p:spPr>
        <p:txBody>
          <a:bodyPr wrap="square" rtlCol="0">
            <a:spAutoFit/>
          </a:bodyPr>
          <a:lstStyle/>
          <a:p>
            <a:pPr>
              <a:lnSpc>
                <a:spcPct val="90000"/>
              </a:lnSpc>
            </a:pPr>
            <a:r>
              <a:rPr lang="en-US" sz="2200" b="1">
                <a:solidFill>
                  <a:srgbClr val="D9531E"/>
                </a:solidFill>
                <a:latin typeface="Arial" panose="020B0604020202020204" pitchFamily="34" charset="0"/>
                <a:cs typeface="Arial" panose="020B0604020202020204" pitchFamily="34" charset="0"/>
              </a:rPr>
              <a:t>A model of play-based learning</a:t>
            </a:r>
          </a:p>
        </p:txBody>
      </p:sp>
      <p:sp>
        <p:nvSpPr>
          <p:cNvPr id="3" name="TextBox 2">
            <a:extLst>
              <a:ext uri="{FF2B5EF4-FFF2-40B4-BE49-F238E27FC236}">
                <a16:creationId xmlns:a16="http://schemas.microsoft.com/office/drawing/2014/main" id="{34B947F6-76B0-4A34-A606-C5EB6C0DA840}"/>
              </a:ext>
            </a:extLst>
          </p:cNvPr>
          <p:cNvSpPr txBox="1"/>
          <p:nvPr/>
        </p:nvSpPr>
        <p:spPr>
          <a:xfrm>
            <a:off x="4707068" y="1230366"/>
            <a:ext cx="4281055" cy="2939266"/>
          </a:xfrm>
          <a:prstGeom prst="rect">
            <a:avLst/>
          </a:prstGeom>
          <a:solidFill>
            <a:srgbClr val="D9531E"/>
          </a:solidFill>
          <a:ln w="12700">
            <a:no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Enhances creativity, critical thinking &amp; problem-solving</a:t>
            </a:r>
          </a:p>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Contributes to the development of self-regulation &amp; social skills</a:t>
            </a:r>
          </a:p>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Promotes physical well-being &amp; coordination</a:t>
            </a:r>
          </a:p>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Literacy-based materials encourage reading &amp; writing</a:t>
            </a:r>
          </a:p>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Enhances communication &amp; collaboration</a:t>
            </a:r>
          </a:p>
          <a:p>
            <a:pPr marL="285750" marR="0" indent="-285750" algn="l">
              <a:spcBef>
                <a:spcPts val="300"/>
              </a:spcBef>
              <a:spcAft>
                <a:spcPts val="300"/>
              </a:spcAft>
              <a:buFont typeface="Arial" panose="020B0604020202020204" pitchFamily="34" charset="0"/>
              <a:buChar char="•"/>
            </a:pPr>
            <a:r>
              <a:rPr lang="en-US" sz="1600">
                <a:solidFill>
                  <a:schemeClr val="bg1"/>
                </a:solidFill>
                <a:latin typeface="Arial"/>
                <a:cs typeface="Arial"/>
              </a:rPr>
              <a:t>Develops character &amp; citizenship</a:t>
            </a:r>
          </a:p>
        </p:txBody>
      </p:sp>
      <p:sp>
        <p:nvSpPr>
          <p:cNvPr id="12" name="TextBox 11">
            <a:extLst>
              <a:ext uri="{FF2B5EF4-FFF2-40B4-BE49-F238E27FC236}">
                <a16:creationId xmlns:a16="http://schemas.microsoft.com/office/drawing/2014/main" id="{B85AF4E4-686E-44A1-B32A-E4F8FDD61B2A}"/>
              </a:ext>
            </a:extLst>
          </p:cNvPr>
          <p:cNvSpPr txBox="1"/>
          <p:nvPr/>
        </p:nvSpPr>
        <p:spPr>
          <a:xfrm>
            <a:off x="163304" y="1238350"/>
            <a:ext cx="4281056" cy="2123658"/>
          </a:xfrm>
          <a:prstGeom prst="rect">
            <a:avLst/>
          </a:prstGeom>
          <a:noFill/>
        </p:spPr>
        <p:txBody>
          <a:bodyPr wrap="square">
            <a:spAutoFit/>
          </a:bodyPr>
          <a:lstStyle/>
          <a:p>
            <a:pPr marL="285750" indent="-285750">
              <a:buFont typeface="Arial" panose="020B0604020202020204" pitchFamily="34" charset="0"/>
              <a:buChar char="•"/>
            </a:pPr>
            <a:r>
              <a:rPr lang="en-US" b="1">
                <a:solidFill>
                  <a:schemeClr val="tx2"/>
                </a:solidFill>
                <a:latin typeface="Arial" panose="020B0604020202020204" pitchFamily="34" charset="0"/>
                <a:cs typeface="Arial" panose="020B0604020202020204" pitchFamily="34" charset="0"/>
              </a:rPr>
              <a:t>Plan</a:t>
            </a:r>
            <a:r>
              <a:rPr lang="en-US">
                <a:solidFill>
                  <a:schemeClr val="tx2"/>
                </a:solidFill>
                <a:latin typeface="Arial" panose="020B0604020202020204" pitchFamily="34" charset="0"/>
                <a:cs typeface="Arial" panose="020B0604020202020204" pitchFamily="34" charset="0"/>
              </a:rPr>
              <a:t> – Choice with intention</a:t>
            </a:r>
          </a:p>
          <a:p>
            <a:endParaRPr lang="en-US" sz="105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solidFill>
                  <a:schemeClr val="tx2"/>
                </a:solidFill>
                <a:latin typeface="Arial" panose="020B0604020202020204" pitchFamily="34" charset="0"/>
                <a:cs typeface="Arial" panose="020B0604020202020204" pitchFamily="34" charset="0"/>
              </a:rPr>
              <a:t>Do  </a:t>
            </a:r>
            <a:r>
              <a:rPr lang="en-US">
                <a:solidFill>
                  <a:schemeClr val="tx2"/>
                </a:solidFill>
                <a:latin typeface="Arial" panose="020B0604020202020204" pitchFamily="34" charset="0"/>
                <a:cs typeface="Arial" panose="020B0604020202020204" pitchFamily="34" charset="0"/>
              </a:rPr>
              <a:t>– Develops competent thinkers, decision makers, and problem solvers</a:t>
            </a:r>
          </a:p>
          <a:p>
            <a:endParaRPr lang="en-US" sz="105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solidFill>
                  <a:schemeClr val="tx2"/>
                </a:solidFill>
                <a:latin typeface="Arial" panose="020B0604020202020204" pitchFamily="34" charset="0"/>
                <a:cs typeface="Arial" panose="020B0604020202020204" pitchFamily="34" charset="0"/>
              </a:rPr>
              <a:t>Reflect</a:t>
            </a:r>
            <a:r>
              <a:rPr lang="en-US">
                <a:solidFill>
                  <a:schemeClr val="tx2"/>
                </a:solidFill>
                <a:latin typeface="Arial" panose="020B0604020202020204" pitchFamily="34" charset="0"/>
                <a:cs typeface="Arial" panose="020B0604020202020204" pitchFamily="34" charset="0"/>
              </a:rPr>
              <a:t> – Remembering &amp; reflecting with analysis</a:t>
            </a:r>
            <a:endParaRPr lang="en-US">
              <a:solidFill>
                <a:schemeClr val="tx2"/>
              </a:solidFill>
            </a:endParaRPr>
          </a:p>
        </p:txBody>
      </p:sp>
      <p:pic>
        <p:nvPicPr>
          <p:cNvPr id="1026" name="Picture 2" descr="How play-based kindergarten is making a comeback">
            <a:extLst>
              <a:ext uri="{FF2B5EF4-FFF2-40B4-BE49-F238E27FC236}">
                <a16:creationId xmlns:a16="http://schemas.microsoft.com/office/drawing/2014/main" id="{65403E83-4E3D-42C2-A1C4-A7F783053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832" y="3126377"/>
            <a:ext cx="2168074" cy="1362128"/>
          </a:xfrm>
          <a:prstGeom prst="rect">
            <a:avLst/>
          </a:prstGeom>
          <a:ln w="127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0741F0E-9CEA-46F8-BDB8-DEE4941EBE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5827" y="4737100"/>
            <a:ext cx="406400" cy="406400"/>
          </a:xfrm>
          <a:prstGeom prst="rect">
            <a:avLst/>
          </a:prstGeom>
        </p:spPr>
      </p:pic>
    </p:spTree>
    <p:extLst>
      <p:ext uri="{BB962C8B-B14F-4D97-AF65-F5344CB8AC3E}">
        <p14:creationId xmlns:p14="http://schemas.microsoft.com/office/powerpoint/2010/main" val="1047309089"/>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4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90942" y="1117413"/>
            <a:ext cx="8660553" cy="881780"/>
          </a:xfrm>
          <a:prstGeom prst="rect">
            <a:avLst/>
          </a:prstGeom>
          <a:noFill/>
        </p:spPr>
        <p:txBody>
          <a:bodyPr wrap="square" rtlCol="0">
            <a:spAutoFit/>
          </a:bodyPr>
          <a:lstStyle/>
          <a:p>
            <a:pPr>
              <a:lnSpc>
                <a:spcPct val="90000"/>
              </a:lnSpc>
            </a:pPr>
            <a:r>
              <a:rPr lang="en-US" sz="2200">
                <a:solidFill>
                  <a:srgbClr val="0A4E7F"/>
                </a:solidFill>
                <a:latin typeface="Arial" panose="020B0604020202020204" pitchFamily="34" charset="0"/>
                <a:cs typeface="Arial" panose="020B0604020202020204" pitchFamily="34" charset="0"/>
              </a:rPr>
              <a:t> </a:t>
            </a:r>
          </a:p>
          <a:p>
            <a:pPr>
              <a:lnSpc>
                <a:spcPct val="90000"/>
              </a:lnSpc>
            </a:pPr>
            <a:endParaRPr lang="en-US" sz="3500" b="1">
              <a:solidFill>
                <a:srgbClr val="0A4E7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Second Step – Social Emotional Learning</a:t>
            </a:r>
          </a:p>
        </p:txBody>
      </p:sp>
      <p:pic>
        <p:nvPicPr>
          <p:cNvPr id="5" name="Picture 4">
            <a:extLst>
              <a:ext uri="{FF2B5EF4-FFF2-40B4-BE49-F238E27FC236}">
                <a16:creationId xmlns:a16="http://schemas.microsoft.com/office/drawing/2014/main" id="{01F72358-FC52-4ED7-80BB-7518001C3510}"/>
              </a:ext>
            </a:extLst>
          </p:cNvPr>
          <p:cNvPicPr/>
          <p:nvPr/>
        </p:nvPicPr>
        <p:blipFill>
          <a:blip r:embed="rId6">
            <a:extLst>
              <a:ext uri="{28A0092B-C50C-407E-A947-70E740481C1C}">
                <a14:useLocalDpi xmlns:a14="http://schemas.microsoft.com/office/drawing/2010/main" val="0"/>
              </a:ext>
            </a:extLst>
          </a:blip>
          <a:stretch>
            <a:fillRect/>
          </a:stretch>
        </p:blipFill>
        <p:spPr>
          <a:xfrm>
            <a:off x="6057901" y="3274883"/>
            <a:ext cx="2572908" cy="1472331"/>
          </a:xfrm>
          <a:prstGeom prst="rect">
            <a:avLst/>
          </a:prstGeom>
        </p:spPr>
      </p:pic>
      <p:sp>
        <p:nvSpPr>
          <p:cNvPr id="7" name="TextBox 6">
            <a:extLst>
              <a:ext uri="{FF2B5EF4-FFF2-40B4-BE49-F238E27FC236}">
                <a16:creationId xmlns:a16="http://schemas.microsoft.com/office/drawing/2014/main" id="{EDE4F939-1844-46E8-AE6E-8B9146B2B70D}"/>
              </a:ext>
            </a:extLst>
          </p:cNvPr>
          <p:cNvSpPr txBox="1"/>
          <p:nvPr/>
        </p:nvSpPr>
        <p:spPr>
          <a:xfrm>
            <a:off x="290941" y="909090"/>
            <a:ext cx="8660553" cy="2800767"/>
          </a:xfrm>
          <a:prstGeom prst="rect">
            <a:avLst/>
          </a:prstGeom>
          <a:noFill/>
        </p:spPr>
        <p:txBody>
          <a:bodyPr wrap="square" lIns="91440" tIns="45720" rIns="91440" bIns="45720" anchor="t">
            <a:spAutoFit/>
          </a:bodyPr>
          <a:lstStyle/>
          <a:p>
            <a:r>
              <a:rPr lang="en-US" b="1" kern="1400">
                <a:solidFill>
                  <a:srgbClr val="0E3D6C"/>
                </a:solidFill>
                <a:latin typeface="Arial"/>
                <a:ea typeface="Times New Roman" panose="02020603050405020304" pitchFamily="18" charset="0"/>
                <a:cs typeface="Arial"/>
              </a:rPr>
              <a:t> </a:t>
            </a:r>
            <a:r>
              <a:rPr lang="en-US" sz="1800" b="1" kern="1400">
                <a:solidFill>
                  <a:srgbClr val="0E3D6C"/>
                </a:solidFill>
                <a:effectLst/>
                <a:latin typeface="Arial"/>
                <a:ea typeface="Times New Roman" panose="02020603050405020304" pitchFamily="18" charset="0"/>
                <a:cs typeface="Arial"/>
              </a:rPr>
              <a:t>Second Step™</a:t>
            </a:r>
            <a:r>
              <a:rPr lang="en-US" b="1" kern="1400">
                <a:solidFill>
                  <a:srgbClr val="0E3D6C"/>
                </a:solidFill>
                <a:latin typeface="Arial"/>
                <a:ea typeface="Times New Roman" panose="02020603050405020304" pitchFamily="18" charset="0"/>
                <a:cs typeface="Arial"/>
              </a:rPr>
              <a:t> is our social emotion curriculum.</a:t>
            </a:r>
            <a:endParaRPr lang="en-US" b="1" kern="1400">
              <a:solidFill>
                <a:srgbClr val="0E3D6C"/>
              </a:solidFill>
              <a:latin typeface="Arial" panose="020B0604020202020204" pitchFamily="34" charset="0"/>
              <a:ea typeface="Times New Roman" panose="02020603050405020304" pitchFamily="18" charset="0"/>
              <a:cs typeface="Arial" panose="020B0604020202020204" pitchFamily="34" charset="0"/>
            </a:endParaRPr>
          </a:p>
          <a:p>
            <a:endParaRPr lang="en-US" kern="1400">
              <a:solidFill>
                <a:srgbClr val="0E3D6C"/>
              </a:solidFill>
              <a:latin typeface="Arial"/>
              <a:ea typeface="Times New Roman" panose="02020603050405020304" pitchFamily="18" charset="0"/>
              <a:cs typeface="Arial"/>
            </a:endParaRPr>
          </a:p>
          <a:p>
            <a:r>
              <a:rPr lang="en-US" kern="1400">
                <a:solidFill>
                  <a:srgbClr val="0E3D6C"/>
                </a:solidFill>
                <a:latin typeface="Arial"/>
                <a:ea typeface="Times New Roman" panose="02020603050405020304" pitchFamily="18" charset="0"/>
                <a:cs typeface="Arial"/>
              </a:rPr>
              <a:t>It teaches social skills and self-regulation skills like:</a:t>
            </a:r>
            <a:endParaRPr lang="en-US" kern="1400">
              <a:solidFill>
                <a:srgbClr val="0E3D6C"/>
              </a:solidFill>
              <a:latin typeface="Arial" panose="020B0604020202020204" pitchFamily="34" charset="0"/>
              <a:ea typeface="Times New Roman" panose="02020603050405020304" pitchFamily="18" charset="0"/>
              <a:cs typeface="Arial" panose="020B0604020202020204" pitchFamily="34" charset="0"/>
            </a:endParaRPr>
          </a:p>
          <a:p>
            <a:endParaRPr lang="en-US" kern="1400">
              <a:solidFill>
                <a:srgbClr val="0E3D6C"/>
              </a:solidFill>
              <a:latin typeface="Arial"/>
              <a:ea typeface="Times New Roman" panose="02020603050405020304" pitchFamily="18" charset="0"/>
              <a:cs typeface="Arial"/>
            </a:endParaRPr>
          </a:p>
          <a:p>
            <a:r>
              <a:rPr lang="en-US" kern="1400">
                <a:solidFill>
                  <a:srgbClr val="0E3D6C"/>
                </a:solidFill>
                <a:latin typeface="Arial"/>
                <a:ea typeface="Times New Roman" panose="02020603050405020304" pitchFamily="18" charset="0"/>
                <a:cs typeface="Arial"/>
              </a:rPr>
              <a:t>following routines, focusing attention, sharing, helping others, recognizing feelings, understanding emotions, calming yourself down, problem solving, interacting with children and adults, and how to have a growth mindset. </a:t>
            </a:r>
            <a:endParaRPr lang="en-US" sz="1800" kern="140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1400" kern="140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r>
              <a:rPr lang="en-US" sz="1800" kern="1400">
                <a:solidFill>
                  <a:srgbClr val="0E3D6C"/>
                </a:solidFill>
                <a:effectLst/>
                <a:latin typeface="Arial"/>
                <a:ea typeface="Times New Roman" panose="02020603050405020304" pitchFamily="18" charset="0"/>
                <a:cs typeface="Arial"/>
              </a:rPr>
              <a:t>It’s a key to school readiness that supports children’s ability to be successful in both academic and social situations.</a:t>
            </a:r>
            <a:endParaRPr lang="en-US">
              <a:solidFill>
                <a:srgbClr val="0E3D6C"/>
              </a:solidFill>
              <a:latin typeface="Arial"/>
              <a:cs typeface="Arial"/>
            </a:endParaRPr>
          </a:p>
        </p:txBody>
      </p:sp>
      <p:pic>
        <p:nvPicPr>
          <p:cNvPr id="3" name="Recorded Sound">
            <a:hlinkClick r:id="" action="ppaction://media"/>
            <a:extLst>
              <a:ext uri="{FF2B5EF4-FFF2-40B4-BE49-F238E27FC236}">
                <a16:creationId xmlns:a16="http://schemas.microsoft.com/office/drawing/2014/main" id="{0CC6833C-A9E8-4B89-B3BE-12D2A79B77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4616" y="4789353"/>
            <a:ext cx="406400" cy="406400"/>
          </a:xfrm>
          <a:prstGeom prst="rect">
            <a:avLst/>
          </a:prstGeom>
        </p:spPr>
      </p:pic>
    </p:spTree>
    <p:extLst>
      <p:ext uri="{BB962C8B-B14F-4D97-AF65-F5344CB8AC3E}">
        <p14:creationId xmlns:p14="http://schemas.microsoft.com/office/powerpoint/2010/main" val="1984506985"/>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Illustrative Mathematics</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759061"/>
            <a:ext cx="8074631" cy="4062651"/>
          </a:xfrm>
          <a:prstGeom prst="rect">
            <a:avLst/>
          </a:prstGeom>
          <a:noFill/>
        </p:spPr>
        <p:txBody>
          <a:bodyPr wrap="square">
            <a:spAutoFit/>
          </a:bodyPr>
          <a:lstStyle/>
          <a:p>
            <a:pPr algn="l" rtl="0" fontAlgn="base"/>
            <a:r>
              <a:rPr lang="en-US" b="0" i="0" u="none" strike="noStrike">
                <a:solidFill>
                  <a:srgbClr val="01447B"/>
                </a:solidFill>
                <a:effectLst/>
                <a:latin typeface="Arial" panose="020B0604020202020204" pitchFamily="34" charset="0"/>
                <a:cs typeface="Arial" panose="020B0604020202020204" pitchFamily="34" charset="0"/>
              </a:rPr>
              <a:t>The big ideas in kindergarten include; </a:t>
            </a:r>
            <a:r>
              <a:rPr lang="en-US" b="0" i="0" u="none" strike="noStrike">
                <a:solidFill>
                  <a:srgbClr val="1F497D"/>
                </a:solidFill>
                <a:effectLst/>
                <a:latin typeface="Arial" panose="020B0604020202020204" pitchFamily="34" charset="0"/>
                <a:cs typeface="Arial" panose="020B0604020202020204" pitchFamily="34" charset="0"/>
              </a:rPr>
              <a:t>representing and comparing whole numbers, initially with sets of objects; understanding and applying addition and subtraction; and describing shapes and space. More time in kindergarten is devoted to numbers than to other topics.</a:t>
            </a:r>
            <a:r>
              <a:rPr lang="en-US" b="0" i="0">
                <a:solidFill>
                  <a:srgbClr val="000000"/>
                </a:solidFill>
                <a:effectLst/>
                <a:latin typeface="Arial" panose="020B0604020202020204" pitchFamily="34" charset="0"/>
                <a:cs typeface="Arial" panose="020B0604020202020204" pitchFamily="34" charset="0"/>
              </a:rPr>
              <a:t>​</a:t>
            </a:r>
          </a:p>
          <a:p>
            <a:pPr algn="l" rtl="0" fontAlgn="base"/>
            <a:r>
              <a:rPr lang="en-US" b="0" i="0">
                <a:solidFill>
                  <a:srgbClr val="000000"/>
                </a:solidFill>
                <a:effectLst/>
                <a:latin typeface="Arial" panose="020B0604020202020204" pitchFamily="34" charset="0"/>
                <a:cs typeface="Arial" panose="020B0604020202020204" pitchFamily="34" charset="0"/>
              </a:rPr>
              <a:t>​</a:t>
            </a:r>
          </a:p>
          <a:p>
            <a:pPr algn="l" rtl="0" fontAlgn="base"/>
            <a:r>
              <a:rPr lang="en-US" b="0" i="0" u="none" strike="noStrike">
                <a:solidFill>
                  <a:schemeClr val="tx2"/>
                </a:solidFill>
                <a:effectLst/>
                <a:latin typeface="Arial" panose="020B0604020202020204" pitchFamily="34" charset="0"/>
                <a:cs typeface="Arial" panose="020B0604020202020204" pitchFamily="34" charset="0"/>
              </a:rPr>
              <a:t>The mathematical work for kindergarten is partitioned into 8 units:</a:t>
            </a:r>
            <a:r>
              <a:rPr lang="en-US"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Math in Our World</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Numbers 1–10</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Flat Shapes All Around Us</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Understanding Addition and Subtraction</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Composing and Decomposing Numbers to 10</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Numbers 0-20</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Solid Shapes All Around Us</a:t>
            </a:r>
            <a:r>
              <a:rPr lang="en-US" sz="1600" b="0" i="0">
                <a:solidFill>
                  <a:schemeClr val="tx2"/>
                </a:solidFill>
                <a:effectLst/>
                <a:latin typeface="Arial" panose="020B0604020202020204" pitchFamily="34" charset="0"/>
                <a:cs typeface="Arial" panose="020B0604020202020204" pitchFamily="34" charset="0"/>
              </a:rPr>
              <a:t>​</a:t>
            </a:r>
          </a:p>
          <a:p>
            <a:pPr marL="404813" indent="-290513" algn="l" rtl="0" fontAlgn="base">
              <a:buFont typeface="+mj-lt"/>
              <a:buAutoNum type="arabicPeriod"/>
            </a:pPr>
            <a:r>
              <a:rPr lang="en-US" sz="1600" b="0" i="0" u="none" strike="noStrike">
                <a:solidFill>
                  <a:schemeClr val="tx2"/>
                </a:solidFill>
                <a:effectLst/>
                <a:latin typeface="Arial" panose="020B0604020202020204" pitchFamily="34" charset="0"/>
                <a:cs typeface="Arial" panose="020B0604020202020204" pitchFamily="34" charset="0"/>
              </a:rPr>
              <a:t>Putting It All Together</a:t>
            </a:r>
            <a:r>
              <a:rPr lang="en-US" sz="1600" b="0" i="0">
                <a:solidFill>
                  <a:schemeClr val="tx2"/>
                </a:solidFill>
                <a:effectLst/>
                <a:latin typeface="Arial" panose="020B0604020202020204" pitchFamily="34" charset="0"/>
                <a:cs typeface="Arial" panose="020B0604020202020204" pitchFamily="34" charset="0"/>
              </a:rPr>
              <a:t>​</a:t>
            </a:r>
          </a:p>
          <a:p>
            <a:endParaRPr lang="en-US"/>
          </a:p>
        </p:txBody>
      </p:sp>
      <p:pic>
        <p:nvPicPr>
          <p:cNvPr id="3074" name="Picture 2">
            <a:extLst>
              <a:ext uri="{FF2B5EF4-FFF2-40B4-BE49-F238E27FC236}">
                <a16:creationId xmlns:a16="http://schemas.microsoft.com/office/drawing/2014/main" id="{9E0A887F-C327-418E-816F-AB15EBBC6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084" y="2571750"/>
            <a:ext cx="2645809" cy="189433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BDF1DC90-7CFE-468B-B486-59E3A3E6B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3348" y="4788072"/>
            <a:ext cx="406400" cy="406400"/>
          </a:xfrm>
          <a:prstGeom prst="rect">
            <a:avLst/>
          </a:prstGeom>
        </p:spPr>
      </p:pic>
    </p:spTree>
    <p:extLst>
      <p:ext uri="{BB962C8B-B14F-4D97-AF65-F5344CB8AC3E}">
        <p14:creationId xmlns:p14="http://schemas.microsoft.com/office/powerpoint/2010/main" val="2636872308"/>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Science</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697540"/>
            <a:ext cx="7546543" cy="4339650"/>
          </a:xfrm>
          <a:prstGeom prst="rect">
            <a:avLst/>
          </a:prstGeom>
          <a:noFill/>
        </p:spPr>
        <p:txBody>
          <a:bodyPr wrap="square">
            <a:spAutoFit/>
          </a:bodyPr>
          <a:lstStyle/>
          <a:p>
            <a:pPr algn="l" rtl="0" fontAlgn="base"/>
            <a:r>
              <a:rPr lang="en-US" b="1" i="0" u="none" strike="noStrike">
                <a:solidFill>
                  <a:srgbClr val="01447B"/>
                </a:solidFill>
                <a:effectLst/>
                <a:latin typeface="Arial" panose="020B0604020202020204" pitchFamily="34" charset="0"/>
              </a:rPr>
              <a:t>Learn about</a:t>
            </a:r>
            <a:r>
              <a:rPr lang="en-US" b="1" i="0">
                <a:solidFill>
                  <a:srgbClr val="000000"/>
                </a:solidFill>
                <a:effectLst/>
                <a:latin typeface="Arial" panose="020B0604020202020204" pitchFamily="34" charset="0"/>
              </a:rPr>
              <a:t>​…</a:t>
            </a:r>
          </a:p>
          <a:p>
            <a:pPr algn="l" rtl="0" fontAlgn="base"/>
            <a:endParaRPr lang="en-US" sz="400" b="1" i="0">
              <a:solidFill>
                <a:srgbClr val="000000"/>
              </a:solidFill>
              <a:effectLst/>
              <a:latin typeface="Arial" panose="020B0604020202020204" pitchFamily="34" charset="0"/>
            </a:endParaRP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Life science</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Physical science</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endParaRPr lang="en-US" sz="500" b="0" i="0">
              <a:solidFill>
                <a:srgbClr val="000000"/>
              </a:solidFill>
              <a:effectLst/>
              <a:latin typeface="Arial" panose="020B0604020202020204" pitchFamily="34" charset="0"/>
            </a:endParaRPr>
          </a:p>
          <a:p>
            <a:pPr marL="404813" indent="-290513" algn="l" rtl="0" fontAlgn="base"/>
            <a:r>
              <a:rPr lang="en-US" b="1" i="0" u="none" strike="noStrike">
                <a:solidFill>
                  <a:srgbClr val="01447B"/>
                </a:solidFill>
                <a:effectLst/>
                <a:latin typeface="Arial" panose="020B0604020202020204" pitchFamily="34" charset="0"/>
              </a:rPr>
              <a:t>Apply</a:t>
            </a:r>
            <a:r>
              <a:rPr lang="en-US" b="1" i="0">
                <a:solidFill>
                  <a:srgbClr val="000000"/>
                </a:solidFill>
                <a:effectLst/>
                <a:latin typeface="Arial" panose="020B0604020202020204" pitchFamily="34" charset="0"/>
              </a:rPr>
              <a:t>​…</a:t>
            </a:r>
          </a:p>
          <a:p>
            <a:pPr marL="404813" indent="-290513" algn="l" rtl="0" fontAlgn="base"/>
            <a:endParaRPr lang="en-US" sz="500" b="1" i="0">
              <a:solidFill>
                <a:srgbClr val="000000"/>
              </a:solidFill>
              <a:effectLst/>
              <a:latin typeface="Arial" panose="020B0604020202020204" pitchFamily="34" charset="0"/>
            </a:endParaRP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Next Generation Science Standards practices and crosscutting concepts</a:t>
            </a:r>
            <a:endParaRPr lang="en-US" u="none" strike="noStrike">
              <a:solidFill>
                <a:srgbClr val="000000"/>
              </a:solidFill>
              <a:latin typeface="Arial" panose="020B0604020202020204" pitchFamily="34" charset="0"/>
            </a:endParaRPr>
          </a:p>
          <a:p>
            <a:pPr marL="404813" indent="-290513" algn="l" rtl="0" fontAlgn="base">
              <a:buFont typeface="Arial" panose="020B0604020202020204" pitchFamily="34" charset="0"/>
              <a:buChar char="•"/>
            </a:pPr>
            <a:endParaRPr lang="en-US" sz="500" b="0" i="0">
              <a:solidFill>
                <a:srgbClr val="000000"/>
              </a:solidFill>
              <a:effectLst/>
              <a:latin typeface="Arial" panose="020B0604020202020204" pitchFamily="34" charset="0"/>
            </a:endParaRPr>
          </a:p>
          <a:p>
            <a:pPr marL="404813" indent="-290513" algn="l" rtl="0" fontAlgn="base"/>
            <a:r>
              <a:rPr lang="en-US" b="1" i="0" u="none" strike="noStrike">
                <a:solidFill>
                  <a:srgbClr val="01447B"/>
                </a:solidFill>
                <a:effectLst/>
                <a:latin typeface="Arial" panose="020B0604020202020204" pitchFamily="34" charset="0"/>
              </a:rPr>
              <a:t>Participate in STEM engineering challenges </a:t>
            </a:r>
            <a:r>
              <a:rPr lang="en-US" b="1" i="0">
                <a:solidFill>
                  <a:srgbClr val="000000"/>
                </a:solidFill>
                <a:effectLst/>
                <a:latin typeface="Arial" panose="020B0604020202020204" pitchFamily="34" charset="0"/>
              </a:rPr>
              <a:t>​</a:t>
            </a:r>
          </a:p>
          <a:p>
            <a:pPr marL="114300" algn="l" rtl="0" fontAlgn="base"/>
            <a:endParaRPr lang="en-US" sz="500" b="0" i="0" u="none" strike="noStrike">
              <a:solidFill>
                <a:srgbClr val="01447B"/>
              </a:solidFill>
              <a:effectLst/>
              <a:latin typeface="Arial" panose="020B0604020202020204" pitchFamily="34" charset="0"/>
            </a:endParaRP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Ask questions</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Observe</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Gather information</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Design</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Test </a:t>
            </a:r>
            <a:r>
              <a:rPr lang="en-US" b="0" i="0">
                <a:solidFill>
                  <a:srgbClr val="000000"/>
                </a:solidFill>
                <a:effectLst/>
                <a:latin typeface="Arial" panose="020B0604020202020204" pitchFamily="34" charset="0"/>
              </a:rPr>
              <a:t>​</a:t>
            </a:r>
          </a:p>
          <a:p>
            <a:pPr marL="404813" indent="-290513" algn="l" rtl="0" fontAlgn="base">
              <a:buFont typeface="Arial" panose="020B0604020202020204" pitchFamily="34" charset="0"/>
              <a:buChar char="•"/>
            </a:pPr>
            <a:r>
              <a:rPr lang="en-US" b="0" i="0" u="none" strike="noStrike">
                <a:solidFill>
                  <a:srgbClr val="01447B"/>
                </a:solidFill>
                <a:effectLst/>
                <a:latin typeface="Arial" panose="020B0604020202020204" pitchFamily="34" charset="0"/>
              </a:rPr>
              <a:t>Compare possible solutions</a:t>
            </a:r>
            <a:r>
              <a:rPr lang="en-US" b="0" i="0">
                <a:solidFill>
                  <a:srgbClr val="000000"/>
                </a:solidFill>
                <a:effectLst/>
                <a:latin typeface="Arial" panose="020B0604020202020204" pitchFamily="34" charset="0"/>
              </a:rPr>
              <a:t>​</a:t>
            </a:r>
          </a:p>
          <a:p>
            <a:pPr algn="l" rtl="0" fontAlgn="base"/>
            <a:endParaRPr lang="en-US" b="0" i="0">
              <a:solidFill>
                <a:srgbClr val="000000"/>
              </a:solidFill>
              <a:effectLst/>
              <a:latin typeface="Arial" panose="020B0604020202020204" pitchFamily="34" charset="0"/>
            </a:endParaRPr>
          </a:p>
        </p:txBody>
      </p:sp>
      <p:pic>
        <p:nvPicPr>
          <p:cNvPr id="8200" name="Picture 8">
            <a:extLst>
              <a:ext uri="{FF2B5EF4-FFF2-40B4-BE49-F238E27FC236}">
                <a16:creationId xmlns:a16="http://schemas.microsoft.com/office/drawing/2014/main" id="{5EBE83CE-0126-4606-A771-8E8FA55CD7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710"/>
          <a:stretch/>
        </p:blipFill>
        <p:spPr bwMode="auto">
          <a:xfrm>
            <a:off x="5122341" y="2985117"/>
            <a:ext cx="1929191" cy="158956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B9D6C64C-E5E1-42BD-9D9A-91E4177F1F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1189" y="2743996"/>
            <a:ext cx="1830684" cy="1830684"/>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4F3337A1-531A-459B-A28D-A3DD05BBAD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93331" y="4737100"/>
            <a:ext cx="406400" cy="406400"/>
          </a:xfrm>
          <a:prstGeom prst="rect">
            <a:avLst/>
          </a:prstGeom>
        </p:spPr>
      </p:pic>
    </p:spTree>
    <p:extLst>
      <p:ext uri="{BB962C8B-B14F-4D97-AF65-F5344CB8AC3E}">
        <p14:creationId xmlns:p14="http://schemas.microsoft.com/office/powerpoint/2010/main" val="3836571380"/>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Reach for Reading</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912774"/>
            <a:ext cx="5037466" cy="3508653"/>
          </a:xfrm>
          <a:prstGeom prst="rect">
            <a:avLst/>
          </a:prstGeom>
          <a:noFill/>
        </p:spPr>
        <p:txBody>
          <a:bodyPr wrap="square">
            <a:spAutoFit/>
          </a:bodyPr>
          <a:lstStyle/>
          <a:p>
            <a:pPr fontAlgn="base"/>
            <a:r>
              <a:rPr lang="en-US" sz="2800" b="1">
                <a:solidFill>
                  <a:srgbClr val="D9531E"/>
                </a:solidFill>
                <a:latin typeface="Arial" panose="020B0604020202020204" pitchFamily="34" charset="0"/>
                <a:cs typeface="Arial" panose="020B0604020202020204" pitchFamily="34" charset="0"/>
              </a:rPr>
              <a:t>Reading Foundational Skills </a:t>
            </a:r>
          </a:p>
          <a:p>
            <a:pPr algn="l" rtl="0" fontAlgn="base"/>
            <a:endParaRPr lang="en-US" sz="1200" b="0" i="0" u="none" strike="noStrike">
              <a:solidFill>
                <a:srgbClr val="01447B"/>
              </a:solidFill>
              <a:effectLst/>
              <a:latin typeface="Arial" panose="020B0604020202020204" pitchFamily="34" charset="0"/>
            </a:endParaRP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Phonemic awareness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Phonics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Sight words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Shared reading</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Small flexible groups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Independent practice</a:t>
            </a:r>
            <a:r>
              <a:rPr lang="en-US" sz="2400" b="0" i="0">
                <a:solidFill>
                  <a:srgbClr val="000000"/>
                </a:solidFill>
                <a:effectLst/>
                <a:latin typeface="Arial" panose="020B0604020202020204" pitchFamily="34" charset="0"/>
              </a:rPr>
              <a:t>​</a:t>
            </a:r>
          </a:p>
          <a:p>
            <a:endParaRPr lang="en-US"/>
          </a:p>
        </p:txBody>
      </p:sp>
      <p:pic>
        <p:nvPicPr>
          <p:cNvPr id="6" name="Picture 5" descr="A person and several children sitting around a table&#10;&#10;Description automatically generated with low confidence">
            <a:extLst>
              <a:ext uri="{FF2B5EF4-FFF2-40B4-BE49-F238E27FC236}">
                <a16:creationId xmlns:a16="http://schemas.microsoft.com/office/drawing/2014/main" id="{CA080D69-7BFE-41F0-84E1-11453A7419A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23244" y="912774"/>
            <a:ext cx="2323285" cy="1742464"/>
          </a:xfrm>
          <a:prstGeom prst="rect">
            <a:avLst/>
          </a:prstGeom>
        </p:spPr>
      </p:pic>
      <p:pic>
        <p:nvPicPr>
          <p:cNvPr id="9" name="Picture 8" descr="A couple of girls sitting at a table looking at a book&#10;&#10;Description automatically generated with medium confidence">
            <a:extLst>
              <a:ext uri="{FF2B5EF4-FFF2-40B4-BE49-F238E27FC236}">
                <a16:creationId xmlns:a16="http://schemas.microsoft.com/office/drawing/2014/main" id="{8DBDD8F7-2B14-482F-A918-1F7ED282B02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584886" y="2835307"/>
            <a:ext cx="2263343" cy="1697508"/>
          </a:xfrm>
          <a:prstGeom prst="rect">
            <a:avLst/>
          </a:prstGeom>
        </p:spPr>
      </p:pic>
      <p:pic>
        <p:nvPicPr>
          <p:cNvPr id="2" name="Recorded Sound">
            <a:hlinkClick r:id="" action="ppaction://media"/>
            <a:extLst>
              <a:ext uri="{FF2B5EF4-FFF2-40B4-BE49-F238E27FC236}">
                <a16:creationId xmlns:a16="http://schemas.microsoft.com/office/drawing/2014/main" id="{1B823741-3C57-40E4-9B1D-85D61755DB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1686" y="4760349"/>
            <a:ext cx="406400" cy="406400"/>
          </a:xfrm>
          <a:prstGeom prst="rect">
            <a:avLst/>
          </a:prstGeom>
        </p:spPr>
      </p:pic>
    </p:spTree>
    <p:extLst>
      <p:ext uri="{BB962C8B-B14F-4D97-AF65-F5344CB8AC3E}">
        <p14:creationId xmlns:p14="http://schemas.microsoft.com/office/powerpoint/2010/main" val="104084100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8262713" cy="461665"/>
          </a:xfrm>
          <a:prstGeom prst="rect">
            <a:avLst/>
          </a:prstGeom>
        </p:spPr>
        <p:txBody>
          <a:bodyPr wrap="square" lIns="91440" tIns="45720" rIns="91440" bIns="45720" anchor="t">
            <a:spAutoFit/>
          </a:bodyPr>
          <a:lstStyle/>
          <a:p>
            <a:r>
              <a:rPr lang="en-US" sz="2400" b="1">
                <a:solidFill>
                  <a:schemeClr val="bg1"/>
                </a:solidFill>
                <a:latin typeface="Arial"/>
                <a:cs typeface="Arial"/>
              </a:rPr>
              <a:t>Writing Foundations and Handwriting Without Tears</a:t>
            </a:r>
            <a:endParaRPr lang="en-US" sz="24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CF0583-4D3A-4E1E-8E1E-1BB0E755D128}"/>
              </a:ext>
            </a:extLst>
          </p:cNvPr>
          <p:cNvSpPr txBox="1"/>
          <p:nvPr/>
        </p:nvSpPr>
        <p:spPr>
          <a:xfrm>
            <a:off x="290124" y="988867"/>
            <a:ext cx="5148664" cy="3211135"/>
          </a:xfrm>
          <a:prstGeom prst="rect">
            <a:avLst/>
          </a:prstGeom>
          <a:noFill/>
        </p:spPr>
        <p:txBody>
          <a:bodyPr wrap="square" lIns="91440" tIns="45720" rIns="91440" bIns="45720" anchor="t">
            <a:spAutoFit/>
          </a:bodyPr>
          <a:lstStyle/>
          <a:p>
            <a:pPr algn="l" rtl="0" fontAlgn="base"/>
            <a:r>
              <a:rPr lang="en-US" sz="2400" b="1" i="0" u="none" strike="noStrike">
                <a:solidFill>
                  <a:srgbClr val="D9531E"/>
                </a:solidFill>
                <a:effectLst/>
                <a:latin typeface="Arial"/>
                <a:cs typeface="Arial"/>
              </a:rPr>
              <a:t>Learning how stories work</a:t>
            </a:r>
            <a:endParaRPr lang="en-US" sz="2400">
              <a:solidFill>
                <a:srgbClr val="F8971D"/>
              </a:solidFill>
              <a:latin typeface="Arial"/>
              <a:cs typeface="Arial"/>
            </a:endParaRPr>
          </a:p>
          <a:p>
            <a:pPr algn="l" rtl="0" fontAlgn="base"/>
            <a:r>
              <a:rPr lang="en-US" sz="2400" b="0" i="0" u="none" strike="noStrike">
                <a:solidFill>
                  <a:srgbClr val="F8971D"/>
                </a:solidFill>
                <a:effectLst/>
                <a:latin typeface="Arial"/>
                <a:cs typeface="Arial"/>
              </a:rPr>
              <a:t>Telling about a memory</a:t>
            </a:r>
            <a:r>
              <a:rPr lang="en-US" sz="2400" b="0" i="0">
                <a:solidFill>
                  <a:srgbClr val="F8971D"/>
                </a:solidFill>
                <a:effectLst/>
                <a:latin typeface="Arial"/>
                <a:cs typeface="Arial"/>
              </a:rPr>
              <a:t>​</a:t>
            </a:r>
          </a:p>
          <a:p>
            <a:pPr algn="l" rtl="0" fontAlgn="base"/>
            <a:endParaRPr lang="en-US" sz="1400" b="0" i="0">
              <a:solidFill>
                <a:srgbClr val="000000"/>
              </a:solidFill>
              <a:effectLst/>
              <a:latin typeface="Arial" panose="020B0604020202020204" pitchFamily="34" charset="0"/>
              <a:cs typeface="Arial"/>
            </a:endParaRPr>
          </a:p>
          <a:p>
            <a:pPr marL="514350" indent="-339725"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a:cs typeface="Arial"/>
              </a:rPr>
              <a:t>What happened?</a:t>
            </a:r>
            <a:r>
              <a:rPr lang="en-US" sz="2000" b="0" i="0">
                <a:solidFill>
                  <a:srgbClr val="000000"/>
                </a:solidFill>
                <a:effectLst/>
                <a:latin typeface="Arial"/>
                <a:cs typeface="Arial"/>
              </a:rPr>
              <a:t>​</a:t>
            </a:r>
          </a:p>
          <a:p>
            <a:pPr marL="514350" indent="-339725"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a:cs typeface="Arial"/>
              </a:rPr>
              <a:t>Who was there? </a:t>
            </a:r>
            <a:r>
              <a:rPr lang="en-US" sz="2000" b="0" i="0">
                <a:solidFill>
                  <a:srgbClr val="000000"/>
                </a:solidFill>
                <a:effectLst/>
                <a:latin typeface="Arial"/>
                <a:cs typeface="Arial"/>
              </a:rPr>
              <a:t>​</a:t>
            </a:r>
          </a:p>
          <a:p>
            <a:pPr marL="514350" indent="-339725"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a:cs typeface="Arial"/>
              </a:rPr>
              <a:t>Where did it happen?</a:t>
            </a:r>
            <a:r>
              <a:rPr lang="en-US" sz="2000" b="0" i="0">
                <a:solidFill>
                  <a:srgbClr val="000000"/>
                </a:solidFill>
                <a:effectLst/>
                <a:latin typeface="Arial"/>
                <a:cs typeface="Arial"/>
              </a:rPr>
              <a:t>​</a:t>
            </a:r>
          </a:p>
          <a:p>
            <a:pPr marL="514350" indent="-339725"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a:cs typeface="Arial"/>
              </a:rPr>
              <a:t>How did you feel?</a:t>
            </a:r>
            <a:r>
              <a:rPr lang="en-US" sz="2000" b="0" i="0">
                <a:solidFill>
                  <a:srgbClr val="000000"/>
                </a:solidFill>
                <a:effectLst/>
                <a:latin typeface="Arial"/>
                <a:cs typeface="Arial"/>
              </a:rPr>
              <a:t>​</a:t>
            </a:r>
          </a:p>
          <a:p>
            <a:pPr marL="514350" indent="-339725"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a:cs typeface="Arial"/>
              </a:rPr>
              <a:t>What did you say?</a:t>
            </a:r>
            <a:r>
              <a:rPr lang="en-US" sz="2000" b="0" i="0">
                <a:solidFill>
                  <a:srgbClr val="000000"/>
                </a:solidFill>
                <a:effectLst/>
                <a:latin typeface="Arial"/>
                <a:cs typeface="Arial"/>
              </a:rPr>
              <a:t>​</a:t>
            </a:r>
          </a:p>
          <a:p>
            <a:pPr algn="l" rtl="0" fontAlgn="base"/>
            <a:endParaRPr lang="en-US" sz="2400" b="0" i="0">
              <a:solidFill>
                <a:srgbClr val="000000"/>
              </a:solidFill>
              <a:effectLst/>
              <a:latin typeface="Arial" panose="020B0604020202020204" pitchFamily="34" charset="0"/>
              <a:cs typeface="Arial"/>
            </a:endParaRPr>
          </a:p>
        </p:txBody>
      </p:sp>
      <p:pic>
        <p:nvPicPr>
          <p:cNvPr id="9" name="Picture 8">
            <a:extLst>
              <a:ext uri="{FF2B5EF4-FFF2-40B4-BE49-F238E27FC236}">
                <a16:creationId xmlns:a16="http://schemas.microsoft.com/office/drawing/2014/main" id="{E9E7C21C-8B15-43A8-A4EF-9B5CCE0D8559}"/>
              </a:ext>
            </a:extLst>
          </p:cNvPr>
          <p:cNvPicPr>
            <a:picLocks noChangeAspect="1"/>
          </p:cNvPicPr>
          <p:nvPr/>
        </p:nvPicPr>
        <p:blipFill rotWithShape="1">
          <a:blip r:embed="rId6"/>
          <a:srcRect l="-1" t="3588" r="3164"/>
          <a:stretch/>
        </p:blipFill>
        <p:spPr>
          <a:xfrm>
            <a:off x="3345390" y="3012783"/>
            <a:ext cx="1207316" cy="1537502"/>
          </a:xfrm>
          <a:prstGeom prst="rect">
            <a:avLst/>
          </a:prstGeom>
        </p:spPr>
      </p:pic>
      <p:pic>
        <p:nvPicPr>
          <p:cNvPr id="11" name="Picture 10">
            <a:extLst>
              <a:ext uri="{FF2B5EF4-FFF2-40B4-BE49-F238E27FC236}">
                <a16:creationId xmlns:a16="http://schemas.microsoft.com/office/drawing/2014/main" id="{4994E424-87E4-4118-9BF8-E09F8BA38B95}"/>
              </a:ext>
            </a:extLst>
          </p:cNvPr>
          <p:cNvPicPr>
            <a:picLocks noChangeAspect="1"/>
          </p:cNvPicPr>
          <p:nvPr/>
        </p:nvPicPr>
        <p:blipFill>
          <a:blip r:embed="rId7"/>
          <a:stretch>
            <a:fillRect/>
          </a:stretch>
        </p:blipFill>
        <p:spPr>
          <a:xfrm>
            <a:off x="4015709" y="3544963"/>
            <a:ext cx="680199" cy="1019827"/>
          </a:xfrm>
          <a:prstGeom prst="rect">
            <a:avLst/>
          </a:prstGeom>
        </p:spPr>
      </p:pic>
      <p:sp>
        <p:nvSpPr>
          <p:cNvPr id="2" name="TextBox 1">
            <a:extLst>
              <a:ext uri="{FF2B5EF4-FFF2-40B4-BE49-F238E27FC236}">
                <a16:creationId xmlns:a16="http://schemas.microsoft.com/office/drawing/2014/main" id="{CC030668-134B-A6B7-B609-5DF5885FD4C8}"/>
              </a:ext>
            </a:extLst>
          </p:cNvPr>
          <p:cNvSpPr txBox="1"/>
          <p:nvPr/>
        </p:nvSpPr>
        <p:spPr>
          <a:xfrm>
            <a:off x="4776679" y="879907"/>
            <a:ext cx="4162431" cy="3375283"/>
          </a:xfrm>
          <a:prstGeom prst="rect">
            <a:avLst/>
          </a:prstGeom>
          <a:noFill/>
        </p:spPr>
        <p:txBody>
          <a:bodyPr wrap="square">
            <a:spAutoFit/>
          </a:bodyPr>
          <a:lstStyle/>
          <a:p>
            <a:pPr fontAlgn="base"/>
            <a:r>
              <a:rPr lang="en-US" sz="2800" b="1">
                <a:solidFill>
                  <a:srgbClr val="C00000"/>
                </a:solidFill>
                <a:latin typeface="Arial" panose="020B0604020202020204" pitchFamily="34" charset="0"/>
                <a:cs typeface="Arial" panose="020B0604020202020204" pitchFamily="34" charset="0"/>
              </a:rPr>
              <a:t>Fine Motor Development</a:t>
            </a:r>
          </a:p>
          <a:p>
            <a:pPr fontAlgn="base"/>
            <a:endParaRPr lang="en-US" sz="1600">
              <a:solidFill>
                <a:srgbClr val="0E3D6C"/>
              </a:solidFill>
              <a:latin typeface="Arial" panose="020B0604020202020204" pitchFamily="34" charset="0"/>
              <a:cs typeface="Arial" panose="020B0604020202020204" pitchFamily="34" charset="0"/>
            </a:endParaRPr>
          </a:p>
          <a:p>
            <a:pPr marL="342900" indent="-280988" fontAlgn="base">
              <a:spcBef>
                <a:spcPts val="200"/>
              </a:spcBef>
              <a:spcAft>
                <a:spcPts val="200"/>
              </a:spcAft>
              <a:buFont typeface="Arial" panose="020B0604020202020204" pitchFamily="34" charset="0"/>
              <a:buChar char="•"/>
            </a:pPr>
            <a:r>
              <a:rPr lang="en-US" sz="2000">
                <a:solidFill>
                  <a:srgbClr val="0E3D6C"/>
                </a:solidFill>
                <a:latin typeface="Arial" panose="020B0604020202020204" pitchFamily="34" charset="0"/>
                <a:cs typeface="Arial" panose="020B0604020202020204" pitchFamily="34" charset="0"/>
              </a:rPr>
              <a:t>Pencil grip</a:t>
            </a:r>
          </a:p>
          <a:p>
            <a:pPr marL="342900" indent="-280988" fontAlgn="base">
              <a:spcBef>
                <a:spcPts val="200"/>
              </a:spcBef>
              <a:spcAft>
                <a:spcPts val="200"/>
              </a:spcAft>
              <a:buFont typeface="Arial" panose="020B0604020202020204" pitchFamily="34" charset="0"/>
              <a:buChar char="•"/>
            </a:pPr>
            <a:r>
              <a:rPr lang="en-US" sz="2000">
                <a:solidFill>
                  <a:srgbClr val="0E3D6C"/>
                </a:solidFill>
                <a:latin typeface="Arial" panose="020B0604020202020204" pitchFamily="34" charset="0"/>
                <a:cs typeface="Arial" panose="020B0604020202020204" pitchFamily="34" charset="0"/>
              </a:rPr>
              <a:t>Correct letter and number formation </a:t>
            </a:r>
          </a:p>
          <a:p>
            <a:pPr marL="342900" indent="-280988" fontAlgn="base">
              <a:spcBef>
                <a:spcPts val="200"/>
              </a:spcBef>
              <a:spcAft>
                <a:spcPts val="200"/>
              </a:spcAft>
              <a:buFont typeface="Arial" panose="020B0604020202020204" pitchFamily="34" charset="0"/>
              <a:buChar char="•"/>
            </a:pPr>
            <a:r>
              <a:rPr lang="en-US" sz="2000">
                <a:solidFill>
                  <a:srgbClr val="0E3D6C"/>
                </a:solidFill>
                <a:latin typeface="Arial" panose="020B0604020202020204" pitchFamily="34" charset="0"/>
                <a:cs typeface="Arial" panose="020B0604020202020204" pitchFamily="34" charset="0"/>
              </a:rPr>
              <a:t>Letter proportion and spacing</a:t>
            </a:r>
          </a:p>
          <a:p>
            <a:pPr marL="342900" indent="-280988" fontAlgn="base">
              <a:spcBef>
                <a:spcPts val="200"/>
              </a:spcBef>
              <a:spcAft>
                <a:spcPts val="200"/>
              </a:spcAft>
              <a:buFont typeface="Arial" panose="020B0604020202020204" pitchFamily="34" charset="0"/>
              <a:buChar char="•"/>
            </a:pPr>
            <a:r>
              <a:rPr lang="en-US" sz="2000">
                <a:solidFill>
                  <a:srgbClr val="0E3D6C"/>
                </a:solidFill>
                <a:latin typeface="Arial" panose="020B0604020202020204" pitchFamily="34" charset="0"/>
                <a:cs typeface="Arial" panose="020B0604020202020204" pitchFamily="34" charset="0"/>
              </a:rPr>
              <a:t>Building stamina for writing</a:t>
            </a:r>
          </a:p>
          <a:p>
            <a:pPr fontAlgn="base"/>
            <a:endParaRPr lang="en-US" sz="2800">
              <a:solidFill>
                <a:srgbClr val="0E3D6C"/>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B04B99-D81A-A610-C663-24556524D844}"/>
              </a:ext>
            </a:extLst>
          </p:cNvPr>
          <p:cNvPicPr/>
          <p:nvPr/>
        </p:nvPicPr>
        <p:blipFill rotWithShape="1">
          <a:blip r:embed="rId8" cstate="print">
            <a:extLst>
              <a:ext uri="{28A0092B-C50C-407E-A947-70E740481C1C}">
                <a14:useLocalDpi xmlns:a14="http://schemas.microsoft.com/office/drawing/2010/main" val="0"/>
              </a:ext>
            </a:extLst>
          </a:blip>
          <a:srcRect l="45725" t="-617" b="29153"/>
          <a:stretch/>
        </p:blipFill>
        <p:spPr>
          <a:xfrm rot="10800000">
            <a:off x="7358951" y="986345"/>
            <a:ext cx="1575167" cy="1252317"/>
          </a:xfrm>
          <a:prstGeom prst="rect">
            <a:avLst/>
          </a:prstGeom>
        </p:spPr>
      </p:pic>
      <p:pic>
        <p:nvPicPr>
          <p:cNvPr id="3" name="Recorded Sound">
            <a:hlinkClick r:id="" action="ppaction://media"/>
            <a:extLst>
              <a:ext uri="{FF2B5EF4-FFF2-40B4-BE49-F238E27FC236}">
                <a16:creationId xmlns:a16="http://schemas.microsoft.com/office/drawing/2014/main" id="{4909DCB9-FD79-4D87-8E93-0888C6A6C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43334" y="4737100"/>
            <a:ext cx="406400" cy="406400"/>
          </a:xfrm>
          <a:prstGeom prst="rect">
            <a:avLst/>
          </a:prstGeom>
        </p:spPr>
      </p:pic>
    </p:spTree>
    <p:extLst>
      <p:ext uri="{BB962C8B-B14F-4D97-AF65-F5344CB8AC3E}">
        <p14:creationId xmlns:p14="http://schemas.microsoft.com/office/powerpoint/2010/main" val="2659722541"/>
      </p:ext>
    </p:extLst>
  </p:cSld>
  <p:clrMapOvr>
    <a:masterClrMapping/>
  </p:clrMapOvr>
  <mc:AlternateContent xmlns:mc="http://schemas.openxmlformats.org/markup-compatibility/2006" xmlns:p14="http://schemas.microsoft.com/office/powerpoint/2010/main">
    <mc:Choice Requires="p14">
      <p:transition spd="slow" p14:dur="2000" advTm="67000"/>
    </mc:Choice>
    <mc:Fallback xmlns="">
      <p:transition spd="slow"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90944" y="792764"/>
            <a:ext cx="8660553" cy="397032"/>
          </a:xfrm>
          <a:prstGeom prst="rect">
            <a:avLst/>
          </a:prstGeom>
          <a:noFill/>
        </p:spPr>
        <p:txBody>
          <a:bodyPr wrap="square" rtlCol="0">
            <a:spAutoFit/>
          </a:bodyPr>
          <a:lstStyle/>
          <a:p>
            <a:pPr>
              <a:lnSpc>
                <a:spcPct val="90000"/>
              </a:lnSpc>
            </a:pPr>
            <a:r>
              <a:rPr lang="en-US" sz="2200" b="1">
                <a:solidFill>
                  <a:srgbClr val="C00000"/>
                </a:solidFill>
                <a:latin typeface="Arial" panose="020B0604020202020204" pitchFamily="34" charset="0"/>
                <a:cs typeface="Arial" panose="020B0604020202020204" pitchFamily="34" charset="0"/>
              </a:rPr>
              <a:t>Bus Transportation</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Transportation</a:t>
            </a:r>
          </a:p>
        </p:txBody>
      </p:sp>
      <p:sp>
        <p:nvSpPr>
          <p:cNvPr id="2" name="TextBox 1">
            <a:extLst>
              <a:ext uri="{FF2B5EF4-FFF2-40B4-BE49-F238E27FC236}">
                <a16:creationId xmlns:a16="http://schemas.microsoft.com/office/drawing/2014/main" id="{76BA1725-2C24-4650-B2A2-843AC46887BD}"/>
              </a:ext>
            </a:extLst>
          </p:cNvPr>
          <p:cNvSpPr txBox="1"/>
          <p:nvPr/>
        </p:nvSpPr>
        <p:spPr>
          <a:xfrm>
            <a:off x="383177" y="1345773"/>
            <a:ext cx="8469879" cy="2759730"/>
          </a:xfrm>
          <a:prstGeom prst="rect">
            <a:avLst/>
          </a:prstGeom>
          <a:noFill/>
        </p:spPr>
        <p:txBody>
          <a:bodyPr wrap="square" lIns="91440" tIns="45720" rIns="91440" bIns="45720" rtlCol="0" anchor="t">
            <a:spAutoFit/>
          </a:bodyPr>
          <a:lstStyle/>
          <a:p>
            <a:pPr marL="285750" indent="-285750">
              <a:spcBef>
                <a:spcPts val="200"/>
              </a:spcBef>
              <a:spcAft>
                <a:spcPts val="200"/>
              </a:spcAft>
              <a:buFont typeface="Arial" panose="020B0604020202020204" pitchFamily="34" charset="0"/>
              <a:buChar char="•"/>
            </a:pPr>
            <a:r>
              <a:rPr lang="en-US" sz="2000">
                <a:solidFill>
                  <a:schemeClr val="tx2"/>
                </a:solidFill>
                <a:latin typeface="Arial"/>
                <a:cs typeface="Arial"/>
              </a:rPr>
              <a:t>Provided for students that reside outside a half-mile radius of the school </a:t>
            </a:r>
            <a:endParaRPr lang="en-US" sz="2000">
              <a:solidFill>
                <a:schemeClr val="tx2"/>
              </a:solidFill>
              <a:latin typeface="Arial" panose="020B0604020202020204" pitchFamily="34" charset="0"/>
              <a:cs typeface="Arial" panose="020B0604020202020204" pitchFamily="34" charset="0"/>
            </a:endParaRPr>
          </a:p>
          <a:p>
            <a:pPr marL="285750" indent="-285750">
              <a:spcBef>
                <a:spcPts val="200"/>
              </a:spcBef>
              <a:spcAft>
                <a:spcPts val="200"/>
              </a:spcAft>
              <a:buFont typeface="Arial" panose="020B0604020202020204" pitchFamily="34" charset="0"/>
              <a:buChar char="•"/>
            </a:pPr>
            <a:r>
              <a:rPr lang="en-US" sz="2000">
                <a:solidFill>
                  <a:schemeClr val="tx2"/>
                </a:solidFill>
                <a:latin typeface="Arial"/>
                <a:cs typeface="Arial"/>
              </a:rPr>
              <a:t>Designated bus stops located along routes in central locations</a:t>
            </a:r>
          </a:p>
          <a:p>
            <a:pPr marL="285750" indent="-285750">
              <a:spcBef>
                <a:spcPts val="200"/>
              </a:spcBef>
              <a:spcAft>
                <a:spcPts val="200"/>
              </a:spcAft>
              <a:buFont typeface="Arial" panose="020B0604020202020204" pitchFamily="34" charset="0"/>
              <a:buChar char="•"/>
            </a:pPr>
            <a:r>
              <a:rPr lang="en-US" sz="2000">
                <a:solidFill>
                  <a:schemeClr val="tx2"/>
                </a:solidFill>
                <a:latin typeface="Arial"/>
                <a:cs typeface="Arial"/>
              </a:rPr>
              <a:t>Routes are available on the district website prior to the start of school </a:t>
            </a:r>
            <a:endParaRPr lang="en-US" sz="2000">
              <a:solidFill>
                <a:schemeClr val="tx2"/>
              </a:solidFill>
              <a:latin typeface="Arial" panose="020B0604020202020204" pitchFamily="34" charset="0"/>
              <a:cs typeface="Arial" panose="020B0604020202020204" pitchFamily="34" charset="0"/>
            </a:endParaRPr>
          </a:p>
          <a:p>
            <a:pPr marL="285750" indent="-285750">
              <a:spcBef>
                <a:spcPts val="200"/>
              </a:spcBef>
              <a:spcAft>
                <a:spcPts val="200"/>
              </a:spcAft>
              <a:buFont typeface="Arial" panose="020B0604020202020204" pitchFamily="34" charset="0"/>
              <a:buChar char="•"/>
            </a:pPr>
            <a:r>
              <a:rPr lang="en-US" sz="2000">
                <a:solidFill>
                  <a:schemeClr val="tx2"/>
                </a:solidFill>
                <a:latin typeface="Arial"/>
                <a:cs typeface="Arial"/>
              </a:rPr>
              <a:t>Route information is communicated to families via automated phone call and email prior to start of school</a:t>
            </a:r>
          </a:p>
          <a:p>
            <a:pPr marL="285750" indent="-285750">
              <a:spcBef>
                <a:spcPts val="200"/>
              </a:spcBef>
              <a:spcAft>
                <a:spcPts val="200"/>
              </a:spcAft>
              <a:buFont typeface="Arial" panose="020B0604020202020204" pitchFamily="34" charset="0"/>
              <a:buChar char="•"/>
            </a:pPr>
            <a:r>
              <a:rPr lang="en-US" sz="2000">
                <a:solidFill>
                  <a:schemeClr val="tx2"/>
                </a:solidFill>
                <a:latin typeface="Arial"/>
                <a:cs typeface="Arial"/>
              </a:rPr>
              <a:t>All students have assigned seats with kindergartners                                        in front of bus</a:t>
            </a:r>
          </a:p>
        </p:txBody>
      </p:sp>
      <p:pic>
        <p:nvPicPr>
          <p:cNvPr id="3" name="Picture 2">
            <a:extLst>
              <a:ext uri="{FF2B5EF4-FFF2-40B4-BE49-F238E27FC236}">
                <a16:creationId xmlns:a16="http://schemas.microsoft.com/office/drawing/2014/main" id="{F212FCF7-32AD-48B7-95DD-097B751AFFF8}"/>
              </a:ext>
            </a:extLst>
          </p:cNvPr>
          <p:cNvPicPr>
            <a:picLocks noChangeAspect="1"/>
          </p:cNvPicPr>
          <p:nvPr/>
        </p:nvPicPr>
        <p:blipFill>
          <a:blip r:embed="rId6"/>
          <a:stretch>
            <a:fillRect/>
          </a:stretch>
        </p:blipFill>
        <p:spPr>
          <a:xfrm>
            <a:off x="6787470" y="3188747"/>
            <a:ext cx="2065586" cy="1371549"/>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pic>
        <p:nvPicPr>
          <p:cNvPr id="6" name="Recorded Sound">
            <a:hlinkClick r:id="" action="ppaction://media"/>
            <a:extLst>
              <a:ext uri="{FF2B5EF4-FFF2-40B4-BE49-F238E27FC236}">
                <a16:creationId xmlns:a16="http://schemas.microsoft.com/office/drawing/2014/main" id="{93241BD3-53A5-EB42-EAB0-F268908F12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1393" y="4775200"/>
            <a:ext cx="368300" cy="368300"/>
          </a:xfrm>
          <a:prstGeom prst="rect">
            <a:avLst/>
          </a:prstGeom>
        </p:spPr>
      </p:pic>
    </p:spTree>
    <p:extLst>
      <p:ext uri="{BB962C8B-B14F-4D97-AF65-F5344CB8AC3E}">
        <p14:creationId xmlns:p14="http://schemas.microsoft.com/office/powerpoint/2010/main" val="361703665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90942" y="1117413"/>
            <a:ext cx="8660553" cy="881780"/>
          </a:xfrm>
          <a:prstGeom prst="rect">
            <a:avLst/>
          </a:prstGeom>
          <a:noFill/>
        </p:spPr>
        <p:txBody>
          <a:bodyPr wrap="square" rtlCol="0">
            <a:spAutoFit/>
          </a:bodyPr>
          <a:lstStyle/>
          <a:p>
            <a:pPr>
              <a:lnSpc>
                <a:spcPct val="90000"/>
              </a:lnSpc>
            </a:pPr>
            <a:r>
              <a:rPr lang="en-US" sz="2200">
                <a:solidFill>
                  <a:srgbClr val="0A4E7F"/>
                </a:solidFill>
                <a:latin typeface="Arial" panose="020B0604020202020204" pitchFamily="34" charset="0"/>
                <a:cs typeface="Arial" panose="020B0604020202020204" pitchFamily="34" charset="0"/>
              </a:rPr>
              <a:t> </a:t>
            </a:r>
          </a:p>
          <a:p>
            <a:pPr>
              <a:lnSpc>
                <a:spcPct val="90000"/>
              </a:lnSpc>
            </a:pPr>
            <a:endParaRPr lang="en-US" sz="3500" b="1">
              <a:solidFill>
                <a:srgbClr val="0A4E7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lIns="91440" tIns="45720" rIns="91440" bIns="45720" anchor="t">
            <a:spAutoFit/>
          </a:bodyPr>
          <a:lstStyle/>
          <a:p>
            <a:r>
              <a:rPr lang="en-US" sz="2800" b="1">
                <a:solidFill>
                  <a:schemeClr val="bg1"/>
                </a:solidFill>
                <a:latin typeface="Arial"/>
                <a:cs typeface="Arial"/>
              </a:rPr>
              <a:t>Food and Nutrition Services</a:t>
            </a:r>
            <a:endParaRPr lang="en-US" sz="28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64FE7FF-28CC-4836-BCCD-A534FC2F05DC}"/>
              </a:ext>
            </a:extLst>
          </p:cNvPr>
          <p:cNvSpPr txBox="1"/>
          <p:nvPr/>
        </p:nvSpPr>
        <p:spPr>
          <a:xfrm>
            <a:off x="290942" y="763562"/>
            <a:ext cx="7882128" cy="3862596"/>
          </a:xfrm>
          <a:prstGeom prst="rect">
            <a:avLst/>
          </a:prstGeom>
          <a:noFill/>
        </p:spPr>
        <p:txBody>
          <a:bodyPr wrap="square" lIns="91440" tIns="45720" rIns="91440" bIns="45720" rtlCol="0" anchor="t">
            <a:spAutoFit/>
          </a:bodyPr>
          <a:lstStyle/>
          <a:p>
            <a:r>
              <a:rPr lang="en-US" sz="1600">
                <a:solidFill>
                  <a:schemeClr val="tx2"/>
                </a:solidFill>
                <a:latin typeface="Arial"/>
                <a:cs typeface="Arial"/>
              </a:rPr>
              <a:t>Students can bring: </a:t>
            </a:r>
          </a:p>
          <a:p>
            <a:endParaRPr lang="en-US" sz="110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chemeClr val="tx2"/>
                </a:solidFill>
                <a:latin typeface="Arial"/>
                <a:cs typeface="Arial"/>
              </a:rPr>
              <a:t>breakfast or purchase school breakfast</a:t>
            </a:r>
          </a:p>
          <a:p>
            <a:pPr marL="285750" indent="-285750">
              <a:buFont typeface="Arial" panose="020B0604020202020204" pitchFamily="34" charset="0"/>
              <a:buChar char="•"/>
            </a:pPr>
            <a:r>
              <a:rPr lang="en-US" sz="1600">
                <a:solidFill>
                  <a:schemeClr val="tx2"/>
                </a:solidFill>
                <a:latin typeface="Arial"/>
                <a:cs typeface="Arial"/>
              </a:rPr>
              <a:t>lunch or purchase school lunch</a:t>
            </a:r>
          </a:p>
          <a:p>
            <a:endParaRPr lang="en-US" sz="1200">
              <a:solidFill>
                <a:schemeClr val="tx2"/>
              </a:solidFill>
              <a:latin typeface="Arial" panose="020B0604020202020204" pitchFamily="34" charset="0"/>
              <a:cs typeface="Arial" panose="020B0604020202020204" pitchFamily="34" charset="0"/>
            </a:endParaRPr>
          </a:p>
          <a:p>
            <a:r>
              <a:rPr lang="en-US" sz="1600">
                <a:solidFill>
                  <a:schemeClr val="tx2"/>
                </a:solidFill>
                <a:latin typeface="Arial"/>
                <a:cs typeface="Arial"/>
              </a:rPr>
              <a:t>Families can set up an account for school breakfast/lunch. </a:t>
            </a:r>
            <a:endParaRPr lang="en-US" sz="1600">
              <a:solidFill>
                <a:schemeClr val="tx2"/>
              </a:solidFill>
              <a:latin typeface="Arial" panose="020B0604020202020204" pitchFamily="34" charset="0"/>
              <a:cs typeface="Arial" panose="020B0604020202020204" pitchFamily="34" charset="0"/>
            </a:endParaRPr>
          </a:p>
          <a:p>
            <a:endParaRPr lang="en-US" sz="1600">
              <a:solidFill>
                <a:schemeClr val="tx2"/>
              </a:solidFill>
              <a:latin typeface="Arial" panose="020B0604020202020204" pitchFamily="34" charset="0"/>
              <a:cs typeface="Arial" panose="020B0604020202020204" pitchFamily="34" charset="0"/>
            </a:endParaRPr>
          </a:p>
          <a:p>
            <a:r>
              <a:rPr lang="en-US" sz="1600">
                <a:solidFill>
                  <a:schemeClr val="tx2"/>
                </a:solidFill>
                <a:latin typeface="Arial"/>
                <a:cs typeface="Arial"/>
              </a:rPr>
              <a:t>School meals are prepared to be free of these allergens: tree nut, peanuts, pork and shellfish—if your student has other allergies, you can submit a </a:t>
            </a:r>
            <a:r>
              <a:rPr lang="en-US" sz="1600" i="1">
                <a:solidFill>
                  <a:srgbClr val="F8971D"/>
                </a:solidFill>
                <a:latin typeface="Arial"/>
                <a:cs typeface="Arial"/>
              </a:rPr>
              <a:t>Special Dietary Accommodation Request </a:t>
            </a:r>
            <a:r>
              <a:rPr lang="en-US" sz="1600">
                <a:solidFill>
                  <a:schemeClr val="tx2"/>
                </a:solidFill>
                <a:latin typeface="Arial"/>
                <a:cs typeface="Arial"/>
              </a:rPr>
              <a:t>form.</a:t>
            </a:r>
          </a:p>
          <a:p>
            <a:pPr>
              <a:spcBef>
                <a:spcPts val="0"/>
              </a:spcBef>
              <a:spcAft>
                <a:spcPts val="0"/>
              </a:spcAft>
            </a:pPr>
            <a:endParaRPr lang="en-US" sz="1600">
              <a:solidFill>
                <a:schemeClr val="tx2"/>
              </a:solidFill>
              <a:latin typeface="Arial" panose="020B0604020202020204" pitchFamily="34" charset="0"/>
              <a:cs typeface="Arial" panose="020B0604020202020204" pitchFamily="34" charset="0"/>
            </a:endParaRPr>
          </a:p>
          <a:p>
            <a:r>
              <a:rPr lang="en-US" sz="1600">
                <a:solidFill>
                  <a:schemeClr val="tx2"/>
                </a:solidFill>
                <a:latin typeface="Arial"/>
                <a:cs typeface="Arial"/>
              </a:rPr>
              <a:t>Free and reduced meals are available. </a:t>
            </a:r>
          </a:p>
          <a:p>
            <a:endParaRPr lang="en-US" sz="1600">
              <a:solidFill>
                <a:schemeClr val="tx2"/>
              </a:solidFill>
              <a:latin typeface="Arial"/>
              <a:cs typeface="Arial"/>
            </a:endParaRPr>
          </a:p>
          <a:p>
            <a:r>
              <a:rPr lang="en-US" sz="1600">
                <a:solidFill>
                  <a:schemeClr val="tx2"/>
                </a:solidFill>
                <a:latin typeface="Arial"/>
                <a:cs typeface="Arial"/>
              </a:rPr>
              <a:t>To get more information or apply, visit our district website. Links to all forms may be found on our Food &amp; Nutrition Website: </a:t>
            </a:r>
            <a:r>
              <a:rPr lang="en-US" sz="1600">
                <a:solidFill>
                  <a:schemeClr val="tx2"/>
                </a:solidFill>
                <a:latin typeface="Arial"/>
                <a:cs typeface="Arial"/>
                <a:hlinkClick r:id="rId6"/>
              </a:rPr>
              <a:t>www.everettsd.org/menus</a:t>
            </a:r>
            <a:endParaRPr lang="en-US" sz="1600">
              <a:solidFill>
                <a:schemeClr val="tx2"/>
              </a:solidFill>
              <a:latin typeface="Arial"/>
              <a:cs typeface="Arial"/>
            </a:endParaRPr>
          </a:p>
          <a:p>
            <a:endParaRPr lang="en-US" sz="140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Creating healthy habits for children | WRVO Public Media">
            <a:extLst>
              <a:ext uri="{FF2B5EF4-FFF2-40B4-BE49-F238E27FC236}">
                <a16:creationId xmlns:a16="http://schemas.microsoft.com/office/drawing/2014/main" id="{8FEE1F7D-5D8E-4BCB-A090-D83D386CD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6766" y="871574"/>
            <a:ext cx="1850396" cy="1228038"/>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6074BC4-828D-4621-9B13-5B3B4E4AEE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1964" y="4760190"/>
            <a:ext cx="304800" cy="304800"/>
          </a:xfrm>
          <a:prstGeom prst="rect">
            <a:avLst/>
          </a:prstGeom>
        </p:spPr>
      </p:pic>
    </p:spTree>
    <p:extLst>
      <p:ext uri="{BB962C8B-B14F-4D97-AF65-F5344CB8AC3E}">
        <p14:creationId xmlns:p14="http://schemas.microsoft.com/office/powerpoint/2010/main" val="3282908099"/>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Getting Ready for Kindergarten </a:t>
            </a:r>
          </a:p>
        </p:txBody>
      </p:sp>
      <p:sp>
        <p:nvSpPr>
          <p:cNvPr id="6" name="TextBox 5">
            <a:extLst>
              <a:ext uri="{FF2B5EF4-FFF2-40B4-BE49-F238E27FC236}">
                <a16:creationId xmlns:a16="http://schemas.microsoft.com/office/drawing/2014/main" id="{587D2735-B69F-4D6B-9C1C-9E93A9535B42}"/>
              </a:ext>
            </a:extLst>
          </p:cNvPr>
          <p:cNvSpPr txBox="1"/>
          <p:nvPr/>
        </p:nvSpPr>
        <p:spPr>
          <a:xfrm>
            <a:off x="361188" y="991830"/>
            <a:ext cx="8782812" cy="3472746"/>
          </a:xfrm>
          <a:prstGeom prst="rect">
            <a:avLst/>
          </a:prstGeom>
          <a:noFill/>
        </p:spPr>
        <p:txBody>
          <a:bodyPr wrap="square" lIns="91440" tIns="45720" rIns="91440" bIns="45720" anchor="t">
            <a:spAutoFit/>
          </a:bodyPr>
          <a:lstStyle/>
          <a:p>
            <a:pPr marL="342900" indent="-342900" algn="l" rtl="0" fontAlgn="base">
              <a:spcBef>
                <a:spcPts val="200"/>
              </a:spcBef>
              <a:spcAft>
                <a:spcPts val="200"/>
              </a:spcAft>
              <a:buFont typeface="Arial" panose="020B0604020202020204" pitchFamily="34" charset="0"/>
              <a:buChar char="•"/>
            </a:pPr>
            <a:r>
              <a:rPr lang="en-US" sz="2200" dirty="0">
                <a:solidFill>
                  <a:srgbClr val="01447B"/>
                </a:solidFill>
                <a:latin typeface="Arial" panose="020B0604020202020204" pitchFamily="34" charset="0"/>
              </a:rPr>
              <a:t>Plan to attend </a:t>
            </a:r>
            <a:r>
              <a:rPr lang="en-US" sz="2200" b="1" dirty="0">
                <a:solidFill>
                  <a:srgbClr val="01447B"/>
                </a:solidFill>
                <a:latin typeface="Arial" panose="020B0604020202020204" pitchFamily="34" charset="0"/>
              </a:rPr>
              <a:t>Everett Ready </a:t>
            </a:r>
          </a:p>
          <a:p>
            <a:pPr marL="800100" lvl="1" indent="-342900" fontAlgn="base">
              <a:buFont typeface="Arial" panose="020B0604020202020204" pitchFamily="34" charset="0"/>
              <a:buChar char="•"/>
            </a:pPr>
            <a:r>
              <a:rPr lang="en-US" sz="2200" dirty="0">
                <a:solidFill>
                  <a:srgbClr val="01447B"/>
                </a:solidFill>
                <a:latin typeface="Arial" panose="020B0604020202020204" pitchFamily="34" charset="0"/>
              </a:rPr>
              <a:t>Monday,</a:t>
            </a:r>
            <a:r>
              <a:rPr lang="en-US" sz="2200" b="1" dirty="0">
                <a:solidFill>
                  <a:srgbClr val="01447B"/>
                </a:solidFill>
                <a:latin typeface="Arial" panose="020B0604020202020204" pitchFamily="34" charset="0"/>
              </a:rPr>
              <a:t> </a:t>
            </a:r>
            <a:r>
              <a:rPr lang="en-US" sz="2200" dirty="0">
                <a:solidFill>
                  <a:srgbClr val="01447B"/>
                </a:solidFill>
                <a:latin typeface="Arial" panose="020B0604020202020204" pitchFamily="34" charset="0"/>
              </a:rPr>
              <a:t>August 19 to Thursday, August 22 </a:t>
            </a:r>
          </a:p>
          <a:p>
            <a:pPr marL="800100" lvl="1" indent="-342900" fontAlgn="base">
              <a:spcAft>
                <a:spcPts val="200"/>
              </a:spcAft>
              <a:buFont typeface="Arial" panose="020B0604020202020204" pitchFamily="34" charset="0"/>
              <a:buChar char="•"/>
            </a:pPr>
            <a:r>
              <a:rPr lang="en-US" sz="2200" dirty="0">
                <a:solidFill>
                  <a:srgbClr val="01447B"/>
                </a:solidFill>
                <a:latin typeface="Arial" panose="020B0604020202020204" pitchFamily="34" charset="0"/>
                <a:hlinkClick r:id="rId6"/>
              </a:rPr>
              <a:t>www.everettsd.org/everettready</a:t>
            </a:r>
            <a:endParaRPr lang="en-US" sz="2200" dirty="0">
              <a:solidFill>
                <a:srgbClr val="01447B"/>
              </a:solidFill>
              <a:latin typeface="Arial" panose="020B0604020202020204" pitchFamily="34" charset="0"/>
            </a:endParaRPr>
          </a:p>
          <a:p>
            <a:pPr marL="342900" indent="-342900" algn="l" rtl="0" fontAlgn="base">
              <a:spcBef>
                <a:spcPts val="200"/>
              </a:spcBef>
              <a:spcAft>
                <a:spcPts val="200"/>
              </a:spcAft>
              <a:buFont typeface="Arial" panose="020B0604020202020204" pitchFamily="34" charset="0"/>
              <a:buChar char="•"/>
            </a:pPr>
            <a:r>
              <a:rPr lang="en-US" sz="2200" b="0" i="0" u="none" strike="noStrike" dirty="0">
                <a:solidFill>
                  <a:srgbClr val="01447B"/>
                </a:solidFill>
                <a:effectLst/>
                <a:latin typeface="Arial" panose="020B0604020202020204" pitchFamily="34" charset="0"/>
              </a:rPr>
              <a:t>Develop a home and bedtime routine</a:t>
            </a:r>
            <a:r>
              <a:rPr lang="en-US" sz="2200" b="0" i="0" dirty="0">
                <a:solidFill>
                  <a:srgbClr val="000000"/>
                </a:solidFill>
                <a:effectLst/>
                <a:latin typeface="Arial" panose="020B0604020202020204" pitchFamily="34" charset="0"/>
              </a:rPr>
              <a:t>​</a:t>
            </a:r>
          </a:p>
          <a:p>
            <a:pPr marL="342900" indent="-342900" algn="l" rtl="0" fontAlgn="base">
              <a:spcBef>
                <a:spcPts val="200"/>
              </a:spcBef>
              <a:spcAft>
                <a:spcPts val="200"/>
              </a:spcAft>
              <a:buFont typeface="Arial" panose="020B0604020202020204" pitchFamily="34" charset="0"/>
              <a:buChar char="•"/>
            </a:pPr>
            <a:r>
              <a:rPr lang="en-US" sz="2200" b="0" i="0" u="none" strike="noStrike" dirty="0">
                <a:solidFill>
                  <a:srgbClr val="01447B"/>
                </a:solidFill>
                <a:effectLst/>
                <a:latin typeface="Arial" panose="020B0604020202020204" pitchFamily="34" charset="0"/>
              </a:rPr>
              <a:t>Get supplies ready and labeled </a:t>
            </a:r>
            <a:r>
              <a:rPr lang="en-US" sz="2200" b="0" i="0" dirty="0">
                <a:solidFill>
                  <a:srgbClr val="000000"/>
                </a:solidFill>
                <a:effectLst/>
                <a:latin typeface="Arial" panose="020B0604020202020204" pitchFamily="34" charset="0"/>
              </a:rPr>
              <a:t>​</a:t>
            </a:r>
          </a:p>
          <a:p>
            <a:pPr marL="342900" indent="-342900" algn="l" rtl="0" fontAlgn="base">
              <a:spcBef>
                <a:spcPts val="200"/>
              </a:spcBef>
              <a:spcAft>
                <a:spcPts val="200"/>
              </a:spcAft>
              <a:buFont typeface="Arial" panose="020B0604020202020204" pitchFamily="34" charset="0"/>
              <a:buChar char="•"/>
            </a:pPr>
            <a:r>
              <a:rPr lang="en-US" sz="2200" b="0" i="0" u="none" strike="noStrike" dirty="0">
                <a:solidFill>
                  <a:srgbClr val="01447B"/>
                </a:solidFill>
                <a:effectLst/>
                <a:latin typeface="Arial" panose="020B0604020202020204" pitchFamily="34" charset="0"/>
              </a:rPr>
              <a:t>Visit the school playground over the summer</a:t>
            </a:r>
          </a:p>
          <a:p>
            <a:pPr marL="342900" indent="-342900" fontAlgn="base">
              <a:spcBef>
                <a:spcPts val="200"/>
              </a:spcBef>
              <a:spcAft>
                <a:spcPts val="200"/>
              </a:spcAft>
              <a:buFont typeface="Arial" panose="020B0604020202020204" pitchFamily="34" charset="0"/>
              <a:buChar char="•"/>
            </a:pPr>
            <a:r>
              <a:rPr lang="en-US" sz="2200" b="0" i="0" u="none" strike="noStrike" dirty="0">
                <a:solidFill>
                  <a:srgbClr val="01447B"/>
                </a:solidFill>
                <a:effectLst/>
                <a:latin typeface="Arial"/>
                <a:cs typeface="Arial"/>
              </a:rPr>
              <a:t>Practice drop off and pick up routine</a:t>
            </a:r>
            <a:endParaRPr lang="en-US" sz="2200" b="0" i="0" u="none" strike="noStrike" dirty="0">
              <a:solidFill>
                <a:srgbClr val="01447B"/>
              </a:solidFill>
              <a:effectLst/>
              <a:latin typeface="Arial" panose="020B0604020202020204" pitchFamily="34" charset="0"/>
            </a:endParaRPr>
          </a:p>
          <a:p>
            <a:pPr marL="342900" indent="-342900" fontAlgn="base">
              <a:spcBef>
                <a:spcPts val="200"/>
              </a:spcBef>
              <a:spcAft>
                <a:spcPts val="200"/>
              </a:spcAft>
              <a:buFont typeface="Arial" panose="020B0604020202020204" pitchFamily="34" charset="0"/>
              <a:buChar char="•"/>
            </a:pPr>
            <a:r>
              <a:rPr lang="en-US" sz="2200" b="0" i="0" u="none" strike="noStrike" dirty="0">
                <a:solidFill>
                  <a:srgbClr val="01447B"/>
                </a:solidFill>
                <a:effectLst/>
                <a:latin typeface="Arial" panose="020B0604020202020204" pitchFamily="34" charset="0"/>
              </a:rPr>
              <a:t>Help your child learn their personal information</a:t>
            </a:r>
            <a:r>
              <a:rPr lang="en-US" sz="2200" b="0" i="0" dirty="0">
                <a:solidFill>
                  <a:srgbClr val="000000"/>
                </a:solidFill>
                <a:effectLst/>
                <a:latin typeface="Arial" panose="020B0604020202020204" pitchFamily="34" charset="0"/>
              </a:rPr>
              <a:t>​ </a:t>
            </a:r>
            <a:r>
              <a:rPr lang="en-US" sz="2000" b="0" i="0" dirty="0">
                <a:solidFill>
                  <a:srgbClr val="0E3D6C"/>
                </a:solidFill>
                <a:effectLst/>
                <a:latin typeface="Arial" panose="020B0604020202020204" pitchFamily="34" charset="0"/>
              </a:rPr>
              <a:t>(first and last name)</a:t>
            </a:r>
            <a:r>
              <a:rPr lang="en-US" sz="2200" b="0" i="0" dirty="0">
                <a:solidFill>
                  <a:srgbClr val="000000"/>
                </a:solidFill>
                <a:effectLst/>
                <a:latin typeface="Arial" panose="020B0604020202020204" pitchFamily="34" charset="0"/>
              </a:rPr>
              <a:t>​</a:t>
            </a:r>
          </a:p>
          <a:p>
            <a:pPr marL="342900" indent="-342900">
              <a:spcBef>
                <a:spcPts val="200"/>
              </a:spcBef>
              <a:spcAft>
                <a:spcPts val="200"/>
              </a:spcAft>
              <a:buFont typeface="Arial" panose="020B0604020202020204" pitchFamily="34" charset="0"/>
              <a:buChar char="•"/>
            </a:pPr>
            <a:r>
              <a:rPr lang="en-US" sz="2200" dirty="0">
                <a:solidFill>
                  <a:srgbClr val="01447B"/>
                </a:solidFill>
                <a:latin typeface="Arial"/>
                <a:cs typeface="Arial"/>
              </a:rPr>
              <a:t>Help your child learn their student number </a:t>
            </a:r>
          </a:p>
        </p:txBody>
      </p:sp>
      <p:pic>
        <p:nvPicPr>
          <p:cNvPr id="5124" name="Picture 4">
            <a:extLst>
              <a:ext uri="{FF2B5EF4-FFF2-40B4-BE49-F238E27FC236}">
                <a16:creationId xmlns:a16="http://schemas.microsoft.com/office/drawing/2014/main" id="{AD997F1E-ACEC-4BCB-BDAF-7F394CC746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1504" y="1118451"/>
            <a:ext cx="1332817" cy="132296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211BA07-D320-43BA-A5CB-58AF6F9C57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76882" y="4737100"/>
            <a:ext cx="406400" cy="406400"/>
          </a:xfrm>
          <a:prstGeom prst="rect">
            <a:avLst/>
          </a:prstGeom>
        </p:spPr>
      </p:pic>
    </p:spTree>
    <p:extLst>
      <p:ext uri="{BB962C8B-B14F-4D97-AF65-F5344CB8AC3E}">
        <p14:creationId xmlns:p14="http://schemas.microsoft.com/office/powerpoint/2010/main" val="2451838170"/>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955312" y="1199901"/>
            <a:ext cx="7891225" cy="3444020"/>
          </a:xfrm>
          <a:prstGeom prst="rect">
            <a:avLst/>
          </a:prstGeom>
          <a:noFill/>
        </p:spPr>
        <p:txBody>
          <a:bodyPr wrap="square" lIns="91440" tIns="45720" rIns="91440" bIns="45720" rtlCol="0" anchor="t">
            <a:spAutoFit/>
          </a:bodyPr>
          <a:lstStyle/>
          <a:p>
            <a:pPr>
              <a:lnSpc>
                <a:spcPct val="90000"/>
              </a:lnSpc>
            </a:pPr>
            <a:r>
              <a:rPr lang="en-US" sz="2200" b="1" dirty="0">
                <a:solidFill>
                  <a:schemeClr val="tx2"/>
                </a:solidFill>
                <a:latin typeface="Arial"/>
                <a:cs typeface="Arial"/>
              </a:rPr>
              <a:t>Administration Team</a:t>
            </a:r>
            <a:endParaRPr lang="en-US" dirty="0">
              <a:solidFill>
                <a:schemeClr val="tx2"/>
              </a:solidFill>
            </a:endParaRPr>
          </a:p>
          <a:p>
            <a:pPr>
              <a:lnSpc>
                <a:spcPct val="90000"/>
              </a:lnSpc>
            </a:pPr>
            <a:endParaRPr lang="en-US" sz="2200" b="1" dirty="0">
              <a:solidFill>
                <a:schemeClr val="tx2"/>
              </a:solidFill>
              <a:latin typeface="Arial"/>
              <a:cs typeface="Arial"/>
            </a:endParaRPr>
          </a:p>
          <a:p>
            <a:pPr>
              <a:lnSpc>
                <a:spcPct val="90000"/>
              </a:lnSpc>
            </a:pPr>
            <a:r>
              <a:rPr lang="en-US" sz="2200" dirty="0">
                <a:solidFill>
                  <a:schemeClr val="tx2"/>
                </a:solidFill>
                <a:latin typeface="Arial"/>
                <a:cs typeface="Arial"/>
              </a:rPr>
              <a:t>Mrs. Aleta Smoot, Principal  </a:t>
            </a:r>
          </a:p>
          <a:p>
            <a:pPr>
              <a:lnSpc>
                <a:spcPct val="90000"/>
              </a:lnSpc>
            </a:pPr>
            <a:endParaRPr lang="en-US" sz="2200" dirty="0">
              <a:solidFill>
                <a:schemeClr val="tx2"/>
              </a:solidFill>
              <a:latin typeface="Arial"/>
              <a:cs typeface="Arial"/>
            </a:endParaRPr>
          </a:p>
          <a:p>
            <a:pPr>
              <a:lnSpc>
                <a:spcPct val="90000"/>
              </a:lnSpc>
            </a:pPr>
            <a:r>
              <a:rPr lang="en-US" sz="2200" dirty="0">
                <a:solidFill>
                  <a:schemeClr val="tx2"/>
                </a:solidFill>
                <a:latin typeface="Arial"/>
                <a:cs typeface="Arial"/>
              </a:rPr>
              <a:t>Mr. Brent Radcliff, Asst. Principal </a:t>
            </a:r>
            <a:endParaRPr lang="en-US" dirty="0">
              <a:solidFill>
                <a:schemeClr val="tx2"/>
              </a:solidFill>
            </a:endParaRPr>
          </a:p>
          <a:p>
            <a:pPr>
              <a:lnSpc>
                <a:spcPct val="90000"/>
              </a:lnSpc>
            </a:pPr>
            <a:endParaRPr lang="en-US" sz="2200" dirty="0">
              <a:solidFill>
                <a:schemeClr val="tx2"/>
              </a:solidFill>
              <a:latin typeface="Arial"/>
              <a:cs typeface="Arial"/>
            </a:endParaRPr>
          </a:p>
          <a:p>
            <a:pPr>
              <a:lnSpc>
                <a:spcPct val="90000"/>
              </a:lnSpc>
            </a:pPr>
            <a:r>
              <a:rPr lang="en-US" sz="2200" dirty="0">
                <a:solidFill>
                  <a:schemeClr val="tx2"/>
                </a:solidFill>
                <a:latin typeface="Arial"/>
                <a:cs typeface="Arial"/>
              </a:rPr>
              <a:t>Mrs. Mary Fuda, Office Manager  </a:t>
            </a:r>
            <a:endParaRPr lang="en-US" dirty="0">
              <a:solidFill>
                <a:schemeClr val="tx2"/>
              </a:solidFill>
            </a:endParaRPr>
          </a:p>
          <a:p>
            <a:pPr>
              <a:lnSpc>
                <a:spcPct val="90000"/>
              </a:lnSpc>
            </a:pPr>
            <a:endParaRPr lang="en-US" sz="2200" dirty="0">
              <a:solidFill>
                <a:schemeClr val="tx2"/>
              </a:solidFill>
              <a:latin typeface="Arial"/>
              <a:cs typeface="Arial"/>
            </a:endParaRPr>
          </a:p>
          <a:p>
            <a:pPr>
              <a:lnSpc>
                <a:spcPct val="90000"/>
              </a:lnSpc>
            </a:pPr>
            <a:r>
              <a:rPr lang="en-US" sz="2200" dirty="0">
                <a:solidFill>
                  <a:schemeClr val="tx2"/>
                </a:solidFill>
                <a:latin typeface="Arial"/>
                <a:cs typeface="Arial"/>
              </a:rPr>
              <a:t>Ms. Lizzy Sebring, Office Assistant </a:t>
            </a:r>
            <a:endParaRPr lang="en-US" dirty="0">
              <a:solidFill>
                <a:schemeClr val="tx2"/>
              </a:solidFill>
            </a:endParaRPr>
          </a:p>
          <a:p>
            <a:pPr>
              <a:lnSpc>
                <a:spcPct val="90000"/>
              </a:lnSpc>
            </a:pPr>
            <a:endParaRPr lang="en-US" sz="2200" dirty="0">
              <a:solidFill>
                <a:schemeClr val="tx2"/>
              </a:solidFill>
              <a:latin typeface="Arial"/>
              <a:cs typeface="Arial"/>
            </a:endParaRPr>
          </a:p>
          <a:p>
            <a:pPr>
              <a:lnSpc>
                <a:spcPct val="90000"/>
              </a:lnSpc>
            </a:pPr>
            <a:r>
              <a:rPr lang="en-US" sz="2200" dirty="0">
                <a:solidFill>
                  <a:schemeClr val="tx2"/>
                </a:solidFill>
                <a:latin typeface="Arial"/>
                <a:cs typeface="Arial"/>
              </a:rPr>
              <a:t>Mrs. Kim Nunnally-Hirata, School Counselor/Social Worker</a:t>
            </a:r>
            <a:endParaRPr lang="en-US" dirty="0">
              <a:solidFill>
                <a:schemeClr val="tx2"/>
              </a:solidFill>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lIns="91440" tIns="45720" rIns="91440" bIns="45720" anchor="t">
            <a:spAutoFit/>
          </a:bodyPr>
          <a:lstStyle/>
          <a:p>
            <a:r>
              <a:rPr lang="en-US" sz="2800" b="1">
                <a:solidFill>
                  <a:schemeClr val="bg1"/>
                </a:solidFill>
                <a:latin typeface="Arial"/>
                <a:cs typeface="Arial"/>
              </a:rPr>
              <a:t>Welcome to Silver Firs Elementary </a:t>
            </a:r>
            <a:endParaRPr lang="en-US"/>
          </a:p>
        </p:txBody>
      </p:sp>
      <p:sp>
        <p:nvSpPr>
          <p:cNvPr id="7" name="TextBox 6">
            <a:extLst>
              <a:ext uri="{FF2B5EF4-FFF2-40B4-BE49-F238E27FC236}">
                <a16:creationId xmlns:a16="http://schemas.microsoft.com/office/drawing/2014/main" id="{D13B67CE-9A1E-42C3-99CC-ED09CCCF2D5D}"/>
              </a:ext>
            </a:extLst>
          </p:cNvPr>
          <p:cNvSpPr txBox="1"/>
          <p:nvPr/>
        </p:nvSpPr>
        <p:spPr>
          <a:xfrm>
            <a:off x="68874" y="750094"/>
            <a:ext cx="4873239" cy="535531"/>
          </a:xfrm>
          <a:prstGeom prst="rect">
            <a:avLst/>
          </a:prstGeom>
          <a:noFill/>
        </p:spPr>
        <p:txBody>
          <a:bodyPr wrap="square" lIns="91440" tIns="45720" rIns="91440" bIns="45720" rtlCol="0" anchor="t">
            <a:spAutoFit/>
          </a:bodyPr>
          <a:lstStyle/>
          <a:p>
            <a:pPr algn="ctr">
              <a:lnSpc>
                <a:spcPct val="90000"/>
              </a:lnSpc>
            </a:pPr>
            <a:r>
              <a:rPr lang="en-US" sz="3200" b="1">
                <a:solidFill>
                  <a:srgbClr val="E87827"/>
                </a:solidFill>
                <a:latin typeface="Arial" panose="020B0604020202020204" pitchFamily="34" charset="0"/>
                <a:cs typeface="Arial" panose="020B0604020202020204" pitchFamily="34" charset="0"/>
              </a:rPr>
              <a:t>Thank you for coming!</a:t>
            </a:r>
            <a:endParaRPr lang="en-US" sz="2000" b="1">
              <a:solidFill>
                <a:schemeClr val="tx2"/>
              </a:solidFill>
              <a:latin typeface="Arial"/>
              <a:cs typeface="Arial"/>
            </a:endParaRPr>
          </a:p>
        </p:txBody>
      </p:sp>
      <p:pic>
        <p:nvPicPr>
          <p:cNvPr id="2" name="Picture 2" descr="A picture containing person, person, smiling, posing&#10;&#10;Description automatically generated">
            <a:extLst>
              <a:ext uri="{FF2B5EF4-FFF2-40B4-BE49-F238E27FC236}">
                <a16:creationId xmlns:a16="http://schemas.microsoft.com/office/drawing/2014/main" id="{850B32D2-C25F-F714-8AA9-32E664F35DFE}"/>
              </a:ext>
            </a:extLst>
          </p:cNvPr>
          <p:cNvPicPr>
            <a:picLocks noChangeAspect="1"/>
          </p:cNvPicPr>
          <p:nvPr/>
        </p:nvPicPr>
        <p:blipFill rotWithShape="1">
          <a:blip r:embed="rId6"/>
          <a:srcRect r="-2543" b="15592"/>
          <a:stretch/>
        </p:blipFill>
        <p:spPr>
          <a:xfrm>
            <a:off x="4518212" y="1630102"/>
            <a:ext cx="482666" cy="535531"/>
          </a:xfrm>
          <a:prstGeom prst="rect">
            <a:avLst/>
          </a:prstGeom>
        </p:spPr>
      </p:pic>
      <p:pic>
        <p:nvPicPr>
          <p:cNvPr id="5" name="Picture 5">
            <a:extLst>
              <a:ext uri="{FF2B5EF4-FFF2-40B4-BE49-F238E27FC236}">
                <a16:creationId xmlns:a16="http://schemas.microsoft.com/office/drawing/2014/main" id="{603E33D3-C88C-1564-F81D-094F0C3121C0}"/>
              </a:ext>
            </a:extLst>
          </p:cNvPr>
          <p:cNvPicPr>
            <a:picLocks noChangeAspect="1"/>
          </p:cNvPicPr>
          <p:nvPr/>
        </p:nvPicPr>
        <p:blipFill>
          <a:blip r:embed="rId7"/>
          <a:stretch>
            <a:fillRect/>
          </a:stretch>
        </p:blipFill>
        <p:spPr>
          <a:xfrm>
            <a:off x="5536406" y="3514725"/>
            <a:ext cx="535782" cy="521495"/>
          </a:xfrm>
          <a:prstGeom prst="rect">
            <a:avLst/>
          </a:prstGeom>
        </p:spPr>
      </p:pic>
      <p:pic>
        <p:nvPicPr>
          <p:cNvPr id="6" name="Picture 7">
            <a:extLst>
              <a:ext uri="{FF2B5EF4-FFF2-40B4-BE49-F238E27FC236}">
                <a16:creationId xmlns:a16="http://schemas.microsoft.com/office/drawing/2014/main" id="{05571D9A-EBD1-68DD-4BBF-0D455B6FBEE6}"/>
              </a:ext>
            </a:extLst>
          </p:cNvPr>
          <p:cNvPicPr>
            <a:picLocks noChangeAspect="1"/>
          </p:cNvPicPr>
          <p:nvPr/>
        </p:nvPicPr>
        <p:blipFill>
          <a:blip r:embed="rId8"/>
          <a:stretch>
            <a:fillRect/>
          </a:stretch>
        </p:blipFill>
        <p:spPr>
          <a:xfrm>
            <a:off x="8401050" y="4036218"/>
            <a:ext cx="607220" cy="607220"/>
          </a:xfrm>
          <a:prstGeom prst="rect">
            <a:avLst/>
          </a:prstGeom>
        </p:spPr>
      </p:pic>
      <p:pic>
        <p:nvPicPr>
          <p:cNvPr id="8" name="Picture 7">
            <a:extLst>
              <a:ext uri="{FF2B5EF4-FFF2-40B4-BE49-F238E27FC236}">
                <a16:creationId xmlns:a16="http://schemas.microsoft.com/office/drawing/2014/main" id="{0A5126DD-4772-0514-D6AD-171EC37181EC}"/>
              </a:ext>
            </a:extLst>
          </p:cNvPr>
          <p:cNvPicPr>
            <a:picLocks noChangeAspect="1"/>
          </p:cNvPicPr>
          <p:nvPr/>
        </p:nvPicPr>
        <p:blipFill>
          <a:blip r:embed="rId9"/>
          <a:stretch>
            <a:fillRect/>
          </a:stretch>
        </p:blipFill>
        <p:spPr>
          <a:xfrm>
            <a:off x="5150644" y="2889646"/>
            <a:ext cx="580325" cy="557213"/>
          </a:xfrm>
          <a:prstGeom prst="rect">
            <a:avLst/>
          </a:prstGeom>
        </p:spPr>
      </p:pic>
      <p:pic>
        <p:nvPicPr>
          <p:cNvPr id="4" name="Picture 3" descr="A person wearing glasses and a blue shirt&#10;&#10;Description automatically generated">
            <a:extLst>
              <a:ext uri="{FF2B5EF4-FFF2-40B4-BE49-F238E27FC236}">
                <a16:creationId xmlns:a16="http://schemas.microsoft.com/office/drawing/2014/main" id="{4A805A1F-2293-9EC5-F1DF-77B81D664E2B}"/>
              </a:ext>
            </a:extLst>
          </p:cNvPr>
          <p:cNvPicPr>
            <a:picLocks noChangeAspect="1"/>
          </p:cNvPicPr>
          <p:nvPr/>
        </p:nvPicPr>
        <p:blipFill rotWithShape="1">
          <a:blip r:embed="rId10"/>
          <a:srcRect b="22923"/>
          <a:stretch/>
        </p:blipFill>
        <p:spPr>
          <a:xfrm>
            <a:off x="5166775" y="2208130"/>
            <a:ext cx="578342" cy="557213"/>
          </a:xfrm>
          <a:prstGeom prst="rect">
            <a:avLst/>
          </a:prstGeom>
        </p:spPr>
      </p:pic>
      <p:pic>
        <p:nvPicPr>
          <p:cNvPr id="11" name="Recorded Sound">
            <a:hlinkClick r:id="" action="ppaction://media"/>
            <a:extLst>
              <a:ext uri="{FF2B5EF4-FFF2-40B4-BE49-F238E27FC236}">
                <a16:creationId xmlns:a16="http://schemas.microsoft.com/office/drawing/2014/main" id="{A4C1501F-B432-E114-6DDE-ACE2E07AF5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86221" y="4737100"/>
            <a:ext cx="406400" cy="406400"/>
          </a:xfrm>
          <a:prstGeom prst="rect">
            <a:avLst/>
          </a:prstGeom>
        </p:spPr>
      </p:pic>
    </p:spTree>
    <p:extLst>
      <p:ext uri="{BB962C8B-B14F-4D97-AF65-F5344CB8AC3E}">
        <p14:creationId xmlns:p14="http://schemas.microsoft.com/office/powerpoint/2010/main" val="2091121984"/>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394">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352997" y="919514"/>
            <a:ext cx="8791003" cy="3406061"/>
          </a:xfrm>
          <a:prstGeom prst="rect">
            <a:avLst/>
          </a:prstGeom>
          <a:noFill/>
        </p:spPr>
        <p:txBody>
          <a:bodyPr wrap="square" lIns="91440" tIns="45720" rIns="91440" bIns="45720" rtlCol="0" anchor="t">
            <a:spAutoFit/>
          </a:bodyPr>
          <a:lstStyle/>
          <a:p>
            <a:pPr marL="285750" indent="-285750" algn="l" rtl="0" fontAlgn="base">
              <a:spcBef>
                <a:spcPts val="200"/>
              </a:spcBef>
              <a:spcAft>
                <a:spcPts val="200"/>
              </a:spcAft>
              <a:buFont typeface="Arial" panose="020B0604020202020204" pitchFamily="34" charset="0"/>
              <a:buChar char="•"/>
            </a:pPr>
            <a:r>
              <a:rPr lang="en-US" sz="2400">
                <a:solidFill>
                  <a:srgbClr val="01447B"/>
                </a:solidFill>
                <a:latin typeface="Arial" panose="020B0604020202020204" pitchFamily="34" charset="0"/>
              </a:rPr>
              <a:t>I</a:t>
            </a:r>
            <a:r>
              <a:rPr lang="en-US" sz="2400" b="0" i="0" u="none" strike="noStrike">
                <a:solidFill>
                  <a:srgbClr val="01447B"/>
                </a:solidFill>
                <a:effectLst/>
                <a:latin typeface="Arial" panose="020B0604020202020204" pitchFamily="34" charset="0"/>
              </a:rPr>
              <a:t>ndependently use the bathroom</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Put on, zip, and button coat</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Blow own nose</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Wash hands</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Open food &amp; lunch containers</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Clean up small spills</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Put away materials</a:t>
            </a:r>
            <a:r>
              <a:rPr lang="en-US" sz="2400" b="0" i="0">
                <a:solidFill>
                  <a:srgbClr val="000000"/>
                </a:solidFill>
                <a:effectLst/>
                <a:latin typeface="Arial" panose="020B0604020202020204" pitchFamily="34" charset="0"/>
              </a:rPr>
              <a:t>​</a:t>
            </a:r>
          </a:p>
          <a:p>
            <a:pPr marL="285750" indent="-28575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Ask for help</a:t>
            </a:r>
            <a:r>
              <a:rPr lang="en-US" sz="2400" b="0" i="0">
                <a:solidFill>
                  <a:srgbClr val="000000"/>
                </a:solidFill>
                <a:effectLst/>
                <a:latin typeface="Arial" panose="020B0604020202020204" pitchFamily="34" charset="0"/>
              </a:rPr>
              <a:t>​</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Creating Independence </a:t>
            </a:r>
          </a:p>
        </p:txBody>
      </p:sp>
      <p:pic>
        <p:nvPicPr>
          <p:cNvPr id="3" name="Picture 2">
            <a:extLst>
              <a:ext uri="{FF2B5EF4-FFF2-40B4-BE49-F238E27FC236}">
                <a16:creationId xmlns:a16="http://schemas.microsoft.com/office/drawing/2014/main" id="{3F4DF7A1-3333-4CD0-8F90-BBA93F04C07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68981" y="817925"/>
            <a:ext cx="2317729" cy="1158865"/>
          </a:xfrm>
          <a:prstGeom prst="rect">
            <a:avLst/>
          </a:prstGeom>
        </p:spPr>
      </p:pic>
      <p:pic>
        <p:nvPicPr>
          <p:cNvPr id="1030" name="Picture 6" descr="See the source image">
            <a:extLst>
              <a:ext uri="{FF2B5EF4-FFF2-40B4-BE49-F238E27FC236}">
                <a16:creationId xmlns:a16="http://schemas.microsoft.com/office/drawing/2014/main" id="{1D13BDC4-7394-403B-B888-10BA21A197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712" b="6939"/>
          <a:stretch/>
        </p:blipFill>
        <p:spPr bwMode="auto">
          <a:xfrm>
            <a:off x="5588987" y="2048729"/>
            <a:ext cx="3327687" cy="1340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47216C-1B03-425D-BCDF-868FF66C2BE3}"/>
              </a:ext>
            </a:extLst>
          </p:cNvPr>
          <p:cNvPicPr>
            <a:picLocks noChangeAspect="1"/>
          </p:cNvPicPr>
          <p:nvPr/>
        </p:nvPicPr>
        <p:blipFill>
          <a:blip r:embed="rId9"/>
          <a:stretch>
            <a:fillRect/>
          </a:stretch>
        </p:blipFill>
        <p:spPr>
          <a:xfrm>
            <a:off x="7597364" y="3456626"/>
            <a:ext cx="1085082" cy="1209990"/>
          </a:xfrm>
          <a:prstGeom prst="rect">
            <a:avLst/>
          </a:prstGeom>
        </p:spPr>
      </p:pic>
      <p:pic>
        <p:nvPicPr>
          <p:cNvPr id="1032" name="Picture 8" descr="See the source image">
            <a:extLst>
              <a:ext uri="{FF2B5EF4-FFF2-40B4-BE49-F238E27FC236}">
                <a16:creationId xmlns:a16="http://schemas.microsoft.com/office/drawing/2014/main" id="{F8D848F2-532D-469A-B8D5-63E61ED9B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1046" y="3479046"/>
            <a:ext cx="1566659" cy="118757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3D94D3E0-BC26-424E-A8D9-1583E013DB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39905" y="4737100"/>
            <a:ext cx="406400" cy="406400"/>
          </a:xfrm>
          <a:prstGeom prst="rect">
            <a:avLst/>
          </a:prstGeom>
        </p:spPr>
      </p:pic>
    </p:spTree>
    <p:extLst>
      <p:ext uri="{BB962C8B-B14F-4D97-AF65-F5344CB8AC3E}">
        <p14:creationId xmlns:p14="http://schemas.microsoft.com/office/powerpoint/2010/main" val="1864553814"/>
      </p:ext>
    </p:extLst>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28999" y="940764"/>
            <a:ext cx="8686002" cy="2836674"/>
          </a:xfrm>
          <a:prstGeom prst="rect">
            <a:avLst/>
          </a:prstGeom>
          <a:noFill/>
        </p:spPr>
        <p:txBody>
          <a:bodyPr wrap="square" lIns="91440" tIns="45720" rIns="91440" bIns="45720" rtlCol="0" anchor="t">
            <a:spAutoFit/>
          </a:bodyPr>
          <a:lstStyle/>
          <a:p>
            <a:pPr algn="l" rtl="0" fontAlgn="base"/>
            <a:r>
              <a:rPr lang="en-US" sz="2200" b="1" i="0" u="none" strike="noStrike">
                <a:solidFill>
                  <a:srgbClr val="D9531E"/>
                </a:solidFill>
                <a:effectLst/>
                <a:latin typeface="Arial" panose="020B0604020202020204" pitchFamily="34" charset="0"/>
              </a:rPr>
              <a:t>Ways to support your child’s learning</a:t>
            </a:r>
            <a:endParaRPr lang="en-US" sz="2200" b="1" i="0">
              <a:solidFill>
                <a:srgbClr val="D9531E"/>
              </a:solidFill>
              <a:effectLst/>
              <a:latin typeface="Arial" panose="020B0604020202020204" pitchFamily="34" charset="0"/>
            </a:endParaRPr>
          </a:p>
          <a:p>
            <a:pPr algn="l" rtl="0" fontAlgn="base"/>
            <a:r>
              <a:rPr lang="en-US" b="0" i="0">
                <a:solidFill>
                  <a:srgbClr val="000000"/>
                </a:solidFill>
                <a:effectLst/>
                <a:latin typeface="Arial" panose="020B0604020202020204" pitchFamily="34" charset="0"/>
              </a:rPr>
              <a:t>​</a:t>
            </a:r>
          </a:p>
          <a:p>
            <a:pPr marL="404813" indent="-290513"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panose="020B0604020202020204" pitchFamily="34" charset="0"/>
              </a:rPr>
              <a:t>Make attendance a priority</a:t>
            </a:r>
            <a:r>
              <a:rPr lang="en-US" sz="2000" b="0" i="0">
                <a:solidFill>
                  <a:srgbClr val="000000"/>
                </a:solidFill>
                <a:effectLst/>
                <a:latin typeface="Arial" panose="020B0604020202020204" pitchFamily="34" charset="0"/>
              </a:rPr>
              <a:t>​</a:t>
            </a:r>
          </a:p>
          <a:p>
            <a:pPr marL="404813" indent="-290513"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panose="020B0604020202020204" pitchFamily="34" charset="0"/>
              </a:rPr>
              <a:t>Come to school and family events</a:t>
            </a:r>
            <a:r>
              <a:rPr lang="en-US" sz="2000" b="0" i="0">
                <a:solidFill>
                  <a:srgbClr val="000000"/>
                </a:solidFill>
                <a:effectLst/>
                <a:latin typeface="Arial" panose="020B0604020202020204" pitchFamily="34" charset="0"/>
              </a:rPr>
              <a:t>​</a:t>
            </a:r>
          </a:p>
          <a:p>
            <a:pPr marL="404813" indent="-290513" fontAlgn="base">
              <a:spcBef>
                <a:spcPts val="200"/>
              </a:spcBef>
              <a:spcAft>
                <a:spcPts val="200"/>
              </a:spcAft>
              <a:buFont typeface="Arial" panose="020B0604020202020204" pitchFamily="34" charset="0"/>
              <a:buChar char="•"/>
            </a:pPr>
            <a:r>
              <a:rPr lang="en-US" sz="2000">
                <a:solidFill>
                  <a:srgbClr val="01447B"/>
                </a:solidFill>
                <a:latin typeface="Arial" panose="020B0604020202020204" pitchFamily="34" charset="0"/>
              </a:rPr>
              <a:t>Participate in WaKIDS family meeting and parent teacher conferences </a:t>
            </a:r>
            <a:r>
              <a:rPr lang="en-US" sz="2000" b="0" i="0" u="none" strike="noStrike">
                <a:solidFill>
                  <a:srgbClr val="01447B"/>
                </a:solidFill>
                <a:effectLst/>
                <a:latin typeface="Arial" panose="020B0604020202020204" pitchFamily="34" charset="0"/>
              </a:rPr>
              <a:t> </a:t>
            </a:r>
            <a:r>
              <a:rPr lang="en-US" sz="2000" b="0" i="0">
                <a:solidFill>
                  <a:srgbClr val="000000"/>
                </a:solidFill>
                <a:effectLst/>
                <a:latin typeface="Arial" panose="020B0604020202020204" pitchFamily="34" charset="0"/>
              </a:rPr>
              <a:t>​</a:t>
            </a:r>
          </a:p>
          <a:p>
            <a:pPr marL="404813" indent="-290513"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panose="020B0604020202020204" pitchFamily="34" charset="0"/>
              </a:rPr>
              <a:t>Help with class projects/work</a:t>
            </a:r>
            <a:r>
              <a:rPr lang="en-US" sz="2000" b="0" i="0">
                <a:solidFill>
                  <a:srgbClr val="000000"/>
                </a:solidFill>
                <a:effectLst/>
                <a:latin typeface="Arial" panose="020B0604020202020204" pitchFamily="34" charset="0"/>
              </a:rPr>
              <a:t>​</a:t>
            </a:r>
          </a:p>
          <a:p>
            <a:pPr marL="404813" indent="-290513"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panose="020B0604020202020204" pitchFamily="34" charset="0"/>
              </a:rPr>
              <a:t>Volunteer</a:t>
            </a:r>
            <a:r>
              <a:rPr lang="en-US" sz="2000" b="0" i="0">
                <a:solidFill>
                  <a:srgbClr val="000000"/>
                </a:solidFill>
                <a:effectLst/>
                <a:latin typeface="Arial" panose="020B0604020202020204" pitchFamily="34" charset="0"/>
              </a:rPr>
              <a:t>​</a:t>
            </a:r>
          </a:p>
          <a:p>
            <a:pPr marL="404813" indent="-290513" algn="l" rtl="0" fontAlgn="base">
              <a:spcBef>
                <a:spcPts val="200"/>
              </a:spcBef>
              <a:spcAft>
                <a:spcPts val="200"/>
              </a:spcAft>
              <a:buFont typeface="Arial" panose="020B0604020202020204" pitchFamily="34" charset="0"/>
              <a:buChar char="•"/>
            </a:pPr>
            <a:r>
              <a:rPr lang="en-US" sz="2000" b="0" i="0" u="none" strike="noStrike">
                <a:solidFill>
                  <a:srgbClr val="01447B"/>
                </a:solidFill>
                <a:effectLst/>
                <a:latin typeface="Arial" panose="020B0604020202020204" pitchFamily="34" charset="0"/>
              </a:rPr>
              <a:t>Join PTA or Natural Leaders</a:t>
            </a:r>
            <a:r>
              <a:rPr lang="en-US" sz="2000" b="0" i="0">
                <a:solidFill>
                  <a:srgbClr val="000000"/>
                </a:solidFill>
                <a:effectLst/>
                <a:latin typeface="Arial" panose="020B0604020202020204" pitchFamily="34" charset="0"/>
              </a:rPr>
              <a:t>​</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Family Involvement </a:t>
            </a:r>
          </a:p>
        </p:txBody>
      </p:sp>
      <p:pic>
        <p:nvPicPr>
          <p:cNvPr id="10244" name="Picture 4">
            <a:extLst>
              <a:ext uri="{FF2B5EF4-FFF2-40B4-BE49-F238E27FC236}">
                <a16:creationId xmlns:a16="http://schemas.microsoft.com/office/drawing/2014/main" id="{42386633-B428-43F5-82EC-3673AB611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020" y="2779723"/>
            <a:ext cx="2281370" cy="151727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6039B98E-AD85-4479-9016-B141ADF6ED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9903" y="4737100"/>
            <a:ext cx="406400" cy="406400"/>
          </a:xfrm>
          <a:prstGeom prst="rect">
            <a:avLst/>
          </a:prstGeom>
        </p:spPr>
      </p:pic>
    </p:spTree>
    <p:extLst>
      <p:ext uri="{BB962C8B-B14F-4D97-AF65-F5344CB8AC3E}">
        <p14:creationId xmlns:p14="http://schemas.microsoft.com/office/powerpoint/2010/main" val="3390342918"/>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Before and After School Program</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1249099"/>
            <a:ext cx="4992722" cy="2677656"/>
          </a:xfrm>
          <a:prstGeom prst="rect">
            <a:avLst/>
          </a:prstGeom>
          <a:noFill/>
        </p:spPr>
        <p:txBody>
          <a:bodyPr wrap="square">
            <a:spAutoFit/>
          </a:bodyPr>
          <a:lstStyle/>
          <a:p>
            <a:pPr fontAlgn="base"/>
            <a:r>
              <a:rPr lang="en-US" sz="2800" b="1">
                <a:solidFill>
                  <a:srgbClr val="E87827"/>
                </a:solidFill>
                <a:latin typeface="Arial" panose="020B0604020202020204" pitchFamily="34" charset="0"/>
                <a:cs typeface="Arial" panose="020B0604020202020204" pitchFamily="34" charset="0"/>
              </a:rPr>
              <a:t>YMCA</a:t>
            </a:r>
          </a:p>
          <a:p>
            <a:pPr fontAlgn="base"/>
            <a:endParaRPr lang="en-US" sz="2800" b="1">
              <a:solidFill>
                <a:srgbClr val="E87827"/>
              </a:solidFill>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en-US" sz="2800" b="1">
                <a:solidFill>
                  <a:srgbClr val="E87827"/>
                </a:solidFill>
                <a:latin typeface="Arial" panose="020B0604020202020204" pitchFamily="34" charset="0"/>
                <a:cs typeface="Arial" panose="020B0604020202020204" pitchFamily="34" charset="0"/>
              </a:rPr>
              <a:t>6:00 am – 9:10 am</a:t>
            </a:r>
          </a:p>
          <a:p>
            <a:pPr marL="457200" indent="-457200" fontAlgn="base">
              <a:buFont typeface="Arial" panose="020B0604020202020204" pitchFamily="34" charset="0"/>
              <a:buChar char="•"/>
            </a:pPr>
            <a:r>
              <a:rPr lang="en-US" sz="2800" b="1">
                <a:solidFill>
                  <a:srgbClr val="E87827"/>
                </a:solidFill>
                <a:latin typeface="Arial" panose="020B0604020202020204" pitchFamily="34" charset="0"/>
                <a:cs typeface="Arial" panose="020B0604020202020204" pitchFamily="34" charset="0"/>
              </a:rPr>
              <a:t>3:30 pm – 6:00 pm</a:t>
            </a:r>
          </a:p>
          <a:p>
            <a:pPr marL="457200" indent="-457200" fontAlgn="base">
              <a:buFont typeface="Arial" panose="020B0604020202020204" pitchFamily="34" charset="0"/>
              <a:buChar char="•"/>
            </a:pPr>
            <a:r>
              <a:rPr lang="en-US" sz="2800" b="1">
                <a:solidFill>
                  <a:srgbClr val="E87827"/>
                </a:solidFill>
                <a:latin typeface="Arial" panose="020B0604020202020204" pitchFamily="34" charset="0"/>
                <a:cs typeface="Arial" panose="020B0604020202020204" pitchFamily="34" charset="0"/>
              </a:rPr>
              <a:t>In the school cafeteria</a:t>
            </a:r>
          </a:p>
          <a:p>
            <a:pPr fontAlgn="base"/>
            <a:endParaRPr lang="en-US" sz="2800">
              <a:solidFill>
                <a:srgbClr val="0E3D6C"/>
              </a:solidFill>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AB843F37-5229-4F82-B745-6EB5A5F2A4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5190" y="4775715"/>
            <a:ext cx="406400" cy="406400"/>
          </a:xfrm>
          <a:prstGeom prst="rect">
            <a:avLst/>
          </a:prstGeom>
        </p:spPr>
      </p:pic>
      <p:pic>
        <p:nvPicPr>
          <p:cNvPr id="3" name="Picture 3" descr="A group of people posing for a photo&#10;&#10;Description automatically generated">
            <a:extLst>
              <a:ext uri="{FF2B5EF4-FFF2-40B4-BE49-F238E27FC236}">
                <a16:creationId xmlns:a16="http://schemas.microsoft.com/office/drawing/2014/main" id="{6E7CAE48-3BDB-458F-0853-657DACA6286B}"/>
              </a:ext>
            </a:extLst>
          </p:cNvPr>
          <p:cNvPicPr>
            <a:picLocks noChangeAspect="1"/>
          </p:cNvPicPr>
          <p:nvPr/>
        </p:nvPicPr>
        <p:blipFill>
          <a:blip r:embed="rId7"/>
          <a:stretch>
            <a:fillRect/>
          </a:stretch>
        </p:blipFill>
        <p:spPr>
          <a:xfrm rot="660000">
            <a:off x="4706257" y="1500913"/>
            <a:ext cx="3704771" cy="998673"/>
          </a:xfrm>
          <a:prstGeom prst="rect">
            <a:avLst/>
          </a:prstGeom>
        </p:spPr>
      </p:pic>
    </p:spTree>
    <p:extLst>
      <p:ext uri="{BB962C8B-B14F-4D97-AF65-F5344CB8AC3E}">
        <p14:creationId xmlns:p14="http://schemas.microsoft.com/office/powerpoint/2010/main" val="2285260792"/>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Attendance</a:t>
            </a:r>
          </a:p>
        </p:txBody>
      </p:sp>
      <p:sp>
        <p:nvSpPr>
          <p:cNvPr id="6" name="TextBox 5">
            <a:extLst>
              <a:ext uri="{FF2B5EF4-FFF2-40B4-BE49-F238E27FC236}">
                <a16:creationId xmlns:a16="http://schemas.microsoft.com/office/drawing/2014/main" id="{587D2735-B69F-4D6B-9C1C-9E93A9535B42}"/>
              </a:ext>
            </a:extLst>
          </p:cNvPr>
          <p:cNvSpPr txBox="1"/>
          <p:nvPr/>
        </p:nvSpPr>
        <p:spPr>
          <a:xfrm>
            <a:off x="244663" y="851496"/>
            <a:ext cx="8689475" cy="4585871"/>
          </a:xfrm>
          <a:prstGeom prst="rect">
            <a:avLst/>
          </a:prstGeom>
          <a:noFill/>
        </p:spPr>
        <p:txBody>
          <a:bodyPr wrap="square" lIns="91440" tIns="45720" rIns="91440" bIns="45720" anchor="t">
            <a:spAutoFit/>
          </a:bodyPr>
          <a:lstStyle/>
          <a:p>
            <a:pPr marL="457200" indent="-457200">
              <a:buFont typeface="Arial" panose="020B0604020202020204" pitchFamily="34" charset="0"/>
              <a:buChar char="•"/>
              <a:tabLst>
                <a:tab pos="5148263" algn="l"/>
              </a:tabLst>
            </a:pPr>
            <a:r>
              <a:rPr lang="en-US" sz="2000" b="1">
                <a:latin typeface="Arial"/>
                <a:cs typeface="Arial"/>
              </a:rPr>
              <a:t>Consistent attendance is important for your child’s development</a:t>
            </a:r>
          </a:p>
          <a:p>
            <a:pPr marL="457200" indent="-457200">
              <a:buFont typeface="Arial" panose="020B0604020202020204" pitchFamily="34" charset="0"/>
              <a:buChar char="•"/>
              <a:tabLst>
                <a:tab pos="5148263" algn="l"/>
              </a:tabLst>
            </a:pPr>
            <a:r>
              <a:rPr lang="en-US" sz="2000" b="1">
                <a:latin typeface="Arial"/>
                <a:cs typeface="Arial"/>
              </a:rPr>
              <a:t>Please schedule vacations when school is not in session (during summer, winter, or spring breaks)</a:t>
            </a:r>
          </a:p>
          <a:p>
            <a:pPr marL="457200" indent="-457200">
              <a:buFont typeface="Arial" panose="020B0604020202020204" pitchFamily="34" charset="0"/>
              <a:buChar char="•"/>
              <a:tabLst>
                <a:tab pos="5148263" algn="l"/>
              </a:tabLst>
            </a:pPr>
            <a:r>
              <a:rPr lang="en-US" sz="2000" b="1">
                <a:latin typeface="Arial"/>
                <a:cs typeface="Arial"/>
              </a:rPr>
              <a:t>Report your child’s absence by emailing </a:t>
            </a:r>
            <a:r>
              <a:rPr lang="en-US" sz="2000" b="1">
                <a:solidFill>
                  <a:schemeClr val="accent6">
                    <a:lumMod val="75000"/>
                  </a:schemeClr>
                </a:solidFill>
                <a:latin typeface="Arial"/>
                <a:cs typeface="Arial"/>
              </a:rPr>
              <a:t>SFEAttendance@everettsd.org</a:t>
            </a:r>
          </a:p>
          <a:p>
            <a:pPr marL="457200" indent="-457200">
              <a:buFont typeface="Arial" panose="020B0604020202020204" pitchFamily="34" charset="0"/>
              <a:buChar char="•"/>
              <a:tabLst>
                <a:tab pos="5148263" algn="l"/>
              </a:tabLst>
            </a:pPr>
            <a:r>
              <a:rPr lang="en-US" sz="2000" b="1">
                <a:latin typeface="Arial"/>
                <a:cs typeface="Arial"/>
              </a:rPr>
              <a:t>You know your child best.  If they are too sick to attend school, please keep them home. Standard guidelines for keeping ill children at home:</a:t>
            </a:r>
            <a:endParaRPr lang="en-US" sz="2000">
              <a:latin typeface="Calibri"/>
              <a:cs typeface="Calibri"/>
            </a:endParaRPr>
          </a:p>
          <a:p>
            <a:pPr lvl="5">
              <a:buFont typeface="Arial" panose="020B0604020202020204" pitchFamily="34" charset="0"/>
              <a:buChar char="•"/>
            </a:pPr>
            <a:r>
              <a:rPr lang="en-US" sz="2000" b="1">
                <a:latin typeface="Arial"/>
                <a:cs typeface="Arial"/>
              </a:rPr>
              <a:t>Fever of 100 degrees or more</a:t>
            </a:r>
          </a:p>
          <a:p>
            <a:pPr lvl="5">
              <a:buFont typeface="Arial" panose="020B0604020202020204" pitchFamily="34" charset="0"/>
              <a:buChar char="•"/>
            </a:pPr>
            <a:r>
              <a:rPr lang="en-US" sz="2000" b="1">
                <a:latin typeface="Arial"/>
                <a:cs typeface="Arial"/>
              </a:rPr>
              <a:t>Vomiting within last 24 hours</a:t>
            </a:r>
          </a:p>
          <a:p>
            <a:pPr lvl="5">
              <a:buFont typeface="Arial" panose="020B0604020202020204" pitchFamily="34" charset="0"/>
              <a:buChar char="•"/>
            </a:pPr>
            <a:r>
              <a:rPr lang="en-US" sz="2000" b="1">
                <a:latin typeface="Arial"/>
                <a:cs typeface="Arial"/>
              </a:rPr>
              <a:t>Diarrhea within last 24 hours</a:t>
            </a:r>
          </a:p>
          <a:p>
            <a:pPr marL="457200" indent="-457200" algn="l">
              <a:buFont typeface="Arial" panose="020B0604020202020204" pitchFamily="34" charset="0"/>
              <a:buChar char="•"/>
            </a:pPr>
            <a:endParaRPr lang="en-US" sz="2400" b="1" i="0">
              <a:effectLst/>
              <a:latin typeface="Arial" panose="020B0604020202020204" pitchFamily="34" charset="0"/>
              <a:cs typeface="Arial"/>
            </a:endParaRPr>
          </a:p>
          <a:p>
            <a:pPr marL="457200" indent="-457200">
              <a:buFont typeface="Arial" panose="020B0604020202020204" pitchFamily="34" charset="0"/>
              <a:buChar char="•"/>
            </a:pPr>
            <a:endParaRPr lang="en-US" sz="2400" b="1">
              <a:latin typeface="Arial" panose="020B0604020202020204" pitchFamily="34" charset="0"/>
              <a:cs typeface="Arial" panose="020B0604020202020204" pitchFamily="34" charset="0"/>
            </a:endParaRPr>
          </a:p>
          <a:p>
            <a:pPr fontAlgn="base"/>
            <a:endParaRPr lang="en-US" sz="2400">
              <a:latin typeface="Arial" panose="020B0604020202020204" pitchFamily="34" charset="0"/>
              <a:cs typeface="Arial" panose="020B0604020202020204" pitchFamily="34" charset="0"/>
            </a:endParaRPr>
          </a:p>
        </p:txBody>
      </p:sp>
      <p:pic>
        <p:nvPicPr>
          <p:cNvPr id="3" name="Picture 3" descr="Logo&#10;&#10;Description automatically generated">
            <a:extLst>
              <a:ext uri="{FF2B5EF4-FFF2-40B4-BE49-F238E27FC236}">
                <a16:creationId xmlns:a16="http://schemas.microsoft.com/office/drawing/2014/main" id="{AEC1E35C-287C-33F6-F787-80D1CFDB9D8E}"/>
              </a:ext>
            </a:extLst>
          </p:cNvPr>
          <p:cNvPicPr>
            <a:picLocks noChangeAspect="1"/>
          </p:cNvPicPr>
          <p:nvPr/>
        </p:nvPicPr>
        <p:blipFill>
          <a:blip r:embed="rId5"/>
          <a:stretch>
            <a:fillRect/>
          </a:stretch>
        </p:blipFill>
        <p:spPr>
          <a:xfrm>
            <a:off x="855278" y="3420570"/>
            <a:ext cx="1432692" cy="1317515"/>
          </a:xfrm>
          <a:prstGeom prst="rect">
            <a:avLst/>
          </a:prstGeom>
        </p:spPr>
      </p:pic>
      <p:pic>
        <p:nvPicPr>
          <p:cNvPr id="4" name="Recorded Sound">
            <a:hlinkClick r:id="" action="ppaction://media"/>
            <a:extLst>
              <a:ext uri="{FF2B5EF4-FFF2-40B4-BE49-F238E27FC236}">
                <a16:creationId xmlns:a16="http://schemas.microsoft.com/office/drawing/2014/main" id="{AFD9BCAE-AC77-409A-BB55-BE4F8E7B85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2832" y="4764343"/>
            <a:ext cx="406400" cy="406400"/>
          </a:xfrm>
          <a:prstGeom prst="rect">
            <a:avLst/>
          </a:prstGeom>
        </p:spPr>
      </p:pic>
    </p:spTree>
    <p:extLst>
      <p:ext uri="{BB962C8B-B14F-4D97-AF65-F5344CB8AC3E}">
        <p14:creationId xmlns:p14="http://schemas.microsoft.com/office/powerpoint/2010/main" val="3476172074"/>
      </p:ext>
    </p:extLst>
  </p:cSld>
  <p:clrMapOvr>
    <a:masterClrMapping/>
  </p:clrMapOvr>
  <mc:AlternateContent xmlns:mc="http://schemas.openxmlformats.org/markup-compatibility/2006" xmlns:p14="http://schemas.microsoft.com/office/powerpoint/2010/main">
    <mc:Choice Requires="p14">
      <p:transition spd="slow" p14:dur="2000" advTm="66670"/>
    </mc:Choice>
    <mc:Fallback xmlns="">
      <p:transition spd="slow" advTm="6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Questions?</a:t>
            </a:r>
          </a:p>
        </p:txBody>
      </p:sp>
      <p:sp>
        <p:nvSpPr>
          <p:cNvPr id="6" name="TextBox 5">
            <a:extLst>
              <a:ext uri="{FF2B5EF4-FFF2-40B4-BE49-F238E27FC236}">
                <a16:creationId xmlns:a16="http://schemas.microsoft.com/office/drawing/2014/main" id="{587D2735-B69F-4D6B-9C1C-9E93A9535B42}"/>
              </a:ext>
            </a:extLst>
          </p:cNvPr>
          <p:cNvSpPr txBox="1"/>
          <p:nvPr/>
        </p:nvSpPr>
        <p:spPr>
          <a:xfrm>
            <a:off x="293723" y="1931754"/>
            <a:ext cx="7817557" cy="2923877"/>
          </a:xfrm>
          <a:prstGeom prst="rect">
            <a:avLst/>
          </a:prstGeom>
          <a:noFill/>
        </p:spPr>
        <p:txBody>
          <a:bodyPr wrap="square" lIns="91440" tIns="45720" rIns="91440" bIns="45720" anchor="t">
            <a:spAutoFit/>
          </a:bodyPr>
          <a:lstStyle/>
          <a:p>
            <a:pPr marL="342900" indent="-342900">
              <a:buFont typeface="Arial"/>
              <a:buChar char="•"/>
              <a:tabLst>
                <a:tab pos="5148263" algn="l"/>
              </a:tabLst>
            </a:pPr>
            <a:r>
              <a:rPr lang="en-US" sz="2000" b="1" dirty="0">
                <a:solidFill>
                  <a:srgbClr val="E87827"/>
                </a:solidFill>
                <a:latin typeface="Arial"/>
                <a:cs typeface="Arial"/>
              </a:rPr>
              <a:t>Mrs. Aleta Smoot – School Principal</a:t>
            </a:r>
            <a:endParaRPr lang="en-US" sz="2000" b="1" dirty="0">
              <a:solidFill>
                <a:srgbClr val="E87827"/>
              </a:solidFill>
              <a:latin typeface="Arial" panose="020B0604020202020204" pitchFamily="34" charset="0"/>
              <a:cs typeface="Arial" panose="020B0604020202020204" pitchFamily="34" charset="0"/>
            </a:endParaRPr>
          </a:p>
          <a:p>
            <a:pPr>
              <a:tabLst>
                <a:tab pos="5148263" algn="l"/>
              </a:tabLst>
            </a:pPr>
            <a:r>
              <a:rPr lang="en-US" sz="2000" b="1" dirty="0">
                <a:solidFill>
                  <a:srgbClr val="E87827"/>
                </a:solidFill>
                <a:latin typeface="Arial"/>
                <a:cs typeface="Arial"/>
                <a:hlinkClick r:id="rId5">
                  <a:extLst>
                    <a:ext uri="{A12FA001-AC4F-418D-AE19-62706E023703}">
                      <ahyp:hlinkClr xmlns:ahyp="http://schemas.microsoft.com/office/drawing/2018/hyperlinkcolor" val="tx"/>
                    </a:ext>
                  </a:extLst>
                </a:hlinkClick>
              </a:rPr>
              <a:t>asmoot@everettsd.org</a:t>
            </a:r>
            <a:endParaRPr lang="en-US" sz="2000" b="1" dirty="0">
              <a:solidFill>
                <a:srgbClr val="E87827"/>
              </a:solidFill>
              <a:latin typeface="Arial"/>
              <a:cs typeface="Arial"/>
              <a:hlinkClick r:id="rId5"/>
            </a:endParaRPr>
          </a:p>
          <a:p>
            <a:pPr>
              <a:tabLst>
                <a:tab pos="5148263" algn="l"/>
              </a:tabLst>
            </a:pPr>
            <a:endParaRPr lang="en-US" sz="2000" b="1" dirty="0">
              <a:solidFill>
                <a:srgbClr val="E87827"/>
              </a:solidFill>
              <a:latin typeface="Arial"/>
              <a:cs typeface="Arial"/>
            </a:endParaRPr>
          </a:p>
          <a:p>
            <a:pPr marL="342900" indent="-342900">
              <a:buFont typeface="Arial"/>
              <a:buChar char="•"/>
              <a:tabLst>
                <a:tab pos="5148263" algn="l"/>
              </a:tabLst>
            </a:pPr>
            <a:r>
              <a:rPr lang="en-US" sz="2000" b="1" dirty="0">
                <a:solidFill>
                  <a:srgbClr val="E87827"/>
                </a:solidFill>
                <a:latin typeface="Arial"/>
                <a:cs typeface="Arial"/>
              </a:rPr>
              <a:t>Mr. Brent Radcliff– Assistant Principal</a:t>
            </a:r>
            <a:endParaRPr lang="en-US" sz="2000" b="1" dirty="0">
              <a:solidFill>
                <a:srgbClr val="E87827"/>
              </a:solidFill>
              <a:latin typeface="Arial" panose="020B0604020202020204" pitchFamily="34" charset="0"/>
              <a:cs typeface="Arial" panose="020B0604020202020204" pitchFamily="34" charset="0"/>
            </a:endParaRPr>
          </a:p>
          <a:p>
            <a:pPr>
              <a:tabLst>
                <a:tab pos="5148263" algn="l"/>
              </a:tabLst>
            </a:pPr>
            <a:r>
              <a:rPr lang="en-US" sz="2000" b="1" dirty="0">
                <a:solidFill>
                  <a:srgbClr val="E87827"/>
                </a:solidFill>
                <a:latin typeface="Arial"/>
                <a:cs typeface="Arial"/>
                <a:hlinkClick r:id="rId6">
                  <a:extLst>
                    <a:ext uri="{A12FA001-AC4F-418D-AE19-62706E023703}">
                      <ahyp:hlinkClr xmlns:ahyp="http://schemas.microsoft.com/office/drawing/2018/hyperlinkcolor" val="tx"/>
                    </a:ext>
                  </a:extLst>
                </a:hlinkClick>
              </a:rPr>
              <a:t>bradcliff@everettsd.org</a:t>
            </a:r>
            <a:endParaRPr lang="en-US" sz="2000" b="1" dirty="0">
              <a:solidFill>
                <a:srgbClr val="E87827"/>
              </a:solidFill>
              <a:latin typeface="Arial"/>
              <a:cs typeface="Arial"/>
            </a:endParaRPr>
          </a:p>
          <a:p>
            <a:pPr>
              <a:tabLst>
                <a:tab pos="5148263" algn="l"/>
              </a:tabLst>
            </a:pPr>
            <a:endParaRPr lang="en-US" sz="2000" b="1" dirty="0">
              <a:solidFill>
                <a:srgbClr val="E87827"/>
              </a:solidFill>
              <a:latin typeface="Arial"/>
              <a:cs typeface="Arial"/>
            </a:endParaRPr>
          </a:p>
          <a:p>
            <a:pPr marL="342900" indent="-342900">
              <a:buFont typeface="Arial"/>
              <a:buChar char="•"/>
              <a:tabLst>
                <a:tab pos="5148263" algn="l"/>
              </a:tabLst>
            </a:pPr>
            <a:r>
              <a:rPr lang="en-US" sz="2000" b="1" dirty="0">
                <a:solidFill>
                  <a:srgbClr val="E87827"/>
                </a:solidFill>
                <a:latin typeface="Arial"/>
                <a:cs typeface="Arial"/>
              </a:rPr>
              <a:t>SFE Phone 425-385-6500</a:t>
            </a:r>
          </a:p>
          <a:p>
            <a:pPr marL="342900" indent="-342900">
              <a:buFont typeface="Arial"/>
              <a:buChar char="•"/>
            </a:pPr>
            <a:r>
              <a:rPr lang="en-US" sz="2000" b="1" dirty="0">
                <a:solidFill>
                  <a:srgbClr val="E87827"/>
                </a:solidFill>
                <a:latin typeface="Arial"/>
                <a:cs typeface="Arial"/>
              </a:rPr>
              <a:t>Special Services 425-385-5250</a:t>
            </a:r>
            <a:endParaRPr lang="en-US" sz="2000" b="1" dirty="0">
              <a:solidFill>
                <a:srgbClr val="E87827"/>
              </a:solidFill>
              <a:latin typeface="Arial" panose="020B0604020202020204" pitchFamily="34" charset="0"/>
              <a:cs typeface="Arial" panose="020B0604020202020204" pitchFamily="34" charset="0"/>
            </a:endParaRPr>
          </a:p>
          <a:p>
            <a:pPr fontAlgn="base"/>
            <a:endParaRPr lang="en-US" sz="2400"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6D843E0-3E55-712B-30A2-5092DE9F52B5}"/>
              </a:ext>
            </a:extLst>
          </p:cNvPr>
          <p:cNvSpPr txBox="1"/>
          <p:nvPr/>
        </p:nvSpPr>
        <p:spPr>
          <a:xfrm>
            <a:off x="204680" y="732061"/>
            <a:ext cx="8744896" cy="830997"/>
          </a:xfrm>
          <a:prstGeom prst="rect">
            <a:avLst/>
          </a:prstGeom>
          <a:noFill/>
        </p:spPr>
        <p:txBody>
          <a:bodyPr wrap="square" lIns="91440" tIns="45720" rIns="91440" bIns="45720" anchor="t">
            <a:spAutoFit/>
          </a:bodyPr>
          <a:lstStyle/>
          <a:p>
            <a:pPr fontAlgn="base"/>
            <a:r>
              <a:rPr lang="en-US" sz="2400" b="0" i="0" u="none" strike="noStrike" dirty="0">
                <a:solidFill>
                  <a:srgbClr val="01447B"/>
                </a:solidFill>
                <a:effectLst/>
                <a:latin typeface="Arial"/>
                <a:cs typeface="Arial"/>
              </a:rPr>
              <a:t>If you have</a:t>
            </a:r>
            <a:r>
              <a:rPr lang="en-US" sz="2400" dirty="0">
                <a:solidFill>
                  <a:srgbClr val="01447B"/>
                </a:solidFill>
                <a:latin typeface="Arial"/>
                <a:cs typeface="Arial"/>
              </a:rPr>
              <a:t> questions</a:t>
            </a:r>
            <a:r>
              <a:rPr lang="en-US" sz="2400" b="0" i="0" u="none" strike="noStrike" dirty="0">
                <a:solidFill>
                  <a:srgbClr val="01447B"/>
                </a:solidFill>
                <a:effectLst/>
                <a:latin typeface="Arial"/>
                <a:cs typeface="Arial"/>
              </a:rPr>
              <a:t> about your child’s development or readiness for kindergarten,</a:t>
            </a:r>
            <a:r>
              <a:rPr lang="en-US" sz="2400" dirty="0">
                <a:solidFill>
                  <a:srgbClr val="01447B"/>
                </a:solidFill>
                <a:latin typeface="Arial"/>
                <a:cs typeface="Arial"/>
              </a:rPr>
              <a:t> please</a:t>
            </a:r>
            <a:r>
              <a:rPr lang="en-US" sz="2400" b="0" i="0" u="none" strike="noStrike" dirty="0">
                <a:solidFill>
                  <a:srgbClr val="01447B"/>
                </a:solidFill>
                <a:effectLst/>
                <a:latin typeface="Arial"/>
                <a:cs typeface="Arial"/>
              </a:rPr>
              <a:t> contact:</a:t>
            </a:r>
            <a:r>
              <a:rPr lang="en-US" sz="2400" b="0" i="0" dirty="0">
                <a:solidFill>
                  <a:srgbClr val="000000"/>
                </a:solidFill>
                <a:effectLst/>
                <a:latin typeface="Arial"/>
                <a:cs typeface="Arial"/>
              </a:rPr>
              <a:t>​</a:t>
            </a:r>
          </a:p>
        </p:txBody>
      </p:sp>
      <p:pic>
        <p:nvPicPr>
          <p:cNvPr id="3" name="Picture 2" descr="A picture containing text&#10;&#10;Description automatically generated">
            <a:extLst>
              <a:ext uri="{FF2B5EF4-FFF2-40B4-BE49-F238E27FC236}">
                <a16:creationId xmlns:a16="http://schemas.microsoft.com/office/drawing/2014/main" id="{658A36E1-C399-2470-6E00-A4CF8C8E72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6974" y="3188747"/>
            <a:ext cx="249701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A4170014-9449-40C4-9AE4-28C4292631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7923" y="4838700"/>
            <a:ext cx="304800" cy="304800"/>
          </a:xfrm>
          <a:prstGeom prst="rect">
            <a:avLst/>
          </a:prstGeom>
        </p:spPr>
      </p:pic>
    </p:spTree>
    <p:extLst>
      <p:ext uri="{BB962C8B-B14F-4D97-AF65-F5344CB8AC3E}">
        <p14:creationId xmlns:p14="http://schemas.microsoft.com/office/powerpoint/2010/main" val="319659042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489764-34E5-4FFB-AFB7-13CF0993F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25" t="2290" b="7974"/>
          <a:stretch/>
        </p:blipFill>
        <p:spPr bwMode="auto">
          <a:xfrm>
            <a:off x="4361573" y="710005"/>
            <a:ext cx="4782427" cy="402336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a:extLst>
              <a:ext uri="{FF2B5EF4-FFF2-40B4-BE49-F238E27FC236}">
                <a16:creationId xmlns:a16="http://schemas.microsoft.com/office/drawing/2014/main" id="{B7C52E3F-EDDE-184E-91AB-70579A25ABDC}"/>
              </a:ext>
            </a:extLst>
          </p:cNvPr>
          <p:cNvSpPr/>
          <p:nvPr/>
        </p:nvSpPr>
        <p:spPr>
          <a:xfrm flipH="1">
            <a:off x="-4" y="0"/>
            <a:ext cx="5683911" cy="4733364"/>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19411C-0751-004B-B212-A7835E3A0934}"/>
              </a:ext>
            </a:extLst>
          </p:cNvPr>
          <p:cNvSpPr/>
          <p:nvPr/>
        </p:nvSpPr>
        <p:spPr>
          <a:xfrm>
            <a:off x="-3" y="1"/>
            <a:ext cx="5486400" cy="4733363"/>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438209" y="919343"/>
            <a:ext cx="3738770" cy="2142125"/>
          </a:xfrm>
          <a:prstGeom prst="rect">
            <a:avLst/>
          </a:prstGeom>
          <a:noFill/>
        </p:spPr>
        <p:txBody>
          <a:bodyPr wrap="square" lIns="91440" tIns="45720" rIns="91440" bIns="45720" rtlCol="0" anchor="t">
            <a:spAutoFit/>
          </a:bodyPr>
          <a:lstStyle/>
          <a:p>
            <a:pPr>
              <a:lnSpc>
                <a:spcPct val="90000"/>
              </a:lnSpc>
            </a:pPr>
            <a:r>
              <a:rPr lang="en-US" sz="6400" b="1">
                <a:solidFill>
                  <a:srgbClr val="F39034"/>
                </a:solidFill>
                <a:latin typeface="Arial"/>
                <a:cs typeface="Arial"/>
              </a:rPr>
              <a:t>THANK </a:t>
            </a:r>
            <a:endParaRPr lang="en-US" sz="6400" b="1">
              <a:solidFill>
                <a:srgbClr val="F39034"/>
              </a:solidFill>
              <a:latin typeface="Arial" panose="020B0604020202020204" pitchFamily="34" charset="0"/>
              <a:cs typeface="Arial" panose="020B0604020202020204" pitchFamily="34" charset="0"/>
            </a:endParaRPr>
          </a:p>
          <a:p>
            <a:pPr>
              <a:lnSpc>
                <a:spcPct val="90000"/>
              </a:lnSpc>
            </a:pPr>
            <a:r>
              <a:rPr lang="en-US" sz="6400" b="1">
                <a:solidFill>
                  <a:schemeClr val="bg1"/>
                </a:solidFill>
                <a:latin typeface="Arial"/>
                <a:cs typeface="Arial"/>
              </a:rPr>
              <a:t>YOU!</a:t>
            </a:r>
          </a:p>
          <a:p>
            <a:r>
              <a:rPr lang="en-US">
                <a:solidFill>
                  <a:schemeClr val="bg1"/>
                </a:solidFill>
                <a:latin typeface="Arial"/>
                <a:cs typeface="Arial"/>
              </a:rPr>
              <a:t>.</a:t>
            </a:r>
            <a:endParaRPr lang="en-US">
              <a:solidFill>
                <a:schemeClr val="bg1"/>
              </a:solidFill>
              <a:latin typeface="Arial" panose="020B0604020202020204" pitchFamily="34" charset="0"/>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179513AA-7A09-1B46-B1C4-86158B5F6A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6119" y="3499945"/>
            <a:ext cx="1091761" cy="1091761"/>
          </a:xfrm>
          <a:prstGeom prst="rect">
            <a:avLst/>
          </a:prstGeom>
        </p:spPr>
      </p:pic>
    </p:spTree>
    <p:extLst>
      <p:ext uri="{BB962C8B-B14F-4D97-AF65-F5344CB8AC3E}">
        <p14:creationId xmlns:p14="http://schemas.microsoft.com/office/powerpoint/2010/main" val="3207590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30C85DF-E85D-3646-8BC7-0DB83A07C5C4}"/>
              </a:ext>
            </a:extLst>
          </p:cNvPr>
          <p:cNvSpPr txBox="1"/>
          <p:nvPr/>
        </p:nvSpPr>
        <p:spPr>
          <a:xfrm>
            <a:off x="290944" y="1099390"/>
            <a:ext cx="4205317" cy="3194721"/>
          </a:xfrm>
          <a:prstGeom prst="rect">
            <a:avLst/>
          </a:prstGeom>
          <a:noFill/>
        </p:spPr>
        <p:txBody>
          <a:bodyPr wrap="square" lIns="91440" tIns="45720" rIns="91440" bIns="45720" rtlCol="0" anchor="t">
            <a:spAutoFit/>
          </a:bodyPr>
          <a:lstStyle/>
          <a:p>
            <a:pPr>
              <a:lnSpc>
                <a:spcPct val="90000"/>
              </a:lnSpc>
            </a:pPr>
            <a:endParaRPr lang="en-US" sz="2800" dirty="0">
              <a:solidFill>
                <a:schemeClr val="tx2"/>
              </a:solidFill>
              <a:latin typeface="Arial"/>
              <a:cs typeface="Arial"/>
            </a:endParaRPr>
          </a:p>
          <a:p>
            <a:pPr>
              <a:lnSpc>
                <a:spcPct val="90000"/>
              </a:lnSpc>
            </a:pPr>
            <a:r>
              <a:rPr lang="en-US" sz="2800" b="1" dirty="0">
                <a:solidFill>
                  <a:schemeClr val="tx2"/>
                </a:solidFill>
                <a:latin typeface="Arial"/>
                <a:cs typeface="Arial"/>
              </a:rPr>
              <a:t>Kindergarten Teachers</a:t>
            </a:r>
          </a:p>
          <a:p>
            <a:pPr>
              <a:lnSpc>
                <a:spcPct val="90000"/>
              </a:lnSpc>
            </a:pPr>
            <a:endParaRPr lang="en-US" sz="2800" b="1" dirty="0">
              <a:solidFill>
                <a:schemeClr val="tx2"/>
              </a:solidFill>
              <a:latin typeface="Arial"/>
              <a:cs typeface="Arial"/>
            </a:endParaRPr>
          </a:p>
          <a:p>
            <a:pPr>
              <a:lnSpc>
                <a:spcPct val="90000"/>
              </a:lnSpc>
            </a:pPr>
            <a:r>
              <a:rPr lang="en-US" sz="2800" dirty="0">
                <a:solidFill>
                  <a:schemeClr val="tx2"/>
                </a:solidFill>
                <a:latin typeface="Arial"/>
                <a:cs typeface="Arial"/>
              </a:rPr>
              <a:t>Ms. Whitney Massae</a:t>
            </a:r>
          </a:p>
          <a:p>
            <a:pPr>
              <a:lnSpc>
                <a:spcPct val="90000"/>
              </a:lnSpc>
            </a:pPr>
            <a:r>
              <a:rPr lang="en-US" sz="2800" dirty="0">
                <a:solidFill>
                  <a:schemeClr val="tx2"/>
                </a:solidFill>
                <a:latin typeface="Arial"/>
                <a:cs typeface="Arial"/>
              </a:rPr>
              <a:t>Mrs. Tarah Piukkula</a:t>
            </a:r>
          </a:p>
          <a:p>
            <a:pPr>
              <a:lnSpc>
                <a:spcPct val="90000"/>
              </a:lnSpc>
            </a:pPr>
            <a:r>
              <a:rPr lang="en-US" sz="2800" dirty="0">
                <a:solidFill>
                  <a:schemeClr val="tx2"/>
                </a:solidFill>
                <a:latin typeface="Arial"/>
                <a:cs typeface="Arial"/>
              </a:rPr>
              <a:t>Mrs. Cammy Cummins</a:t>
            </a:r>
          </a:p>
          <a:p>
            <a:pPr>
              <a:lnSpc>
                <a:spcPct val="90000"/>
              </a:lnSpc>
            </a:pPr>
            <a:r>
              <a:rPr lang="en-US" sz="2800" dirty="0">
                <a:solidFill>
                  <a:schemeClr val="tx2"/>
                </a:solidFill>
                <a:latin typeface="Arial"/>
                <a:cs typeface="Arial"/>
              </a:rPr>
              <a:t>Mrs. Marci Forsyth</a:t>
            </a:r>
          </a:p>
          <a:p>
            <a:pPr>
              <a:lnSpc>
                <a:spcPct val="90000"/>
              </a:lnSpc>
            </a:pPr>
            <a:r>
              <a:rPr lang="en-US" sz="2800" dirty="0">
                <a:solidFill>
                  <a:schemeClr val="tx2"/>
                </a:solidFill>
                <a:latin typeface="Arial"/>
                <a:cs typeface="Arial"/>
              </a:rPr>
              <a:t>Mrs. Jessica Lee</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646331"/>
          </a:xfrm>
          <a:prstGeom prst="rect">
            <a:avLst/>
          </a:prstGeom>
        </p:spPr>
        <p:txBody>
          <a:bodyPr wrap="square" lIns="91440" tIns="45720" rIns="91440" bIns="45720" anchor="t">
            <a:spAutoFit/>
          </a:bodyPr>
          <a:lstStyle/>
          <a:p>
            <a:r>
              <a:rPr lang="en-US" sz="3600" b="1">
                <a:solidFill>
                  <a:schemeClr val="bg1"/>
                </a:solidFill>
                <a:latin typeface="Arial"/>
                <a:cs typeface="Arial"/>
              </a:rPr>
              <a:t>Presenting Our Teachers</a:t>
            </a:r>
            <a:endParaRPr lang="en-US" sz="3600"/>
          </a:p>
        </p:txBody>
      </p:sp>
      <p:pic>
        <p:nvPicPr>
          <p:cNvPr id="5" name="Picture 4" descr="A group of women posing for a photo&#10;&#10;Description automatically generated">
            <a:extLst>
              <a:ext uri="{FF2B5EF4-FFF2-40B4-BE49-F238E27FC236}">
                <a16:creationId xmlns:a16="http://schemas.microsoft.com/office/drawing/2014/main" id="{FED07FE0-C746-5AD4-5BA7-8A05AC31FC61}"/>
              </a:ext>
            </a:extLst>
          </p:cNvPr>
          <p:cNvPicPr>
            <a:picLocks noChangeAspect="1"/>
          </p:cNvPicPr>
          <p:nvPr/>
        </p:nvPicPr>
        <p:blipFill>
          <a:blip r:embed="rId5"/>
          <a:stretch>
            <a:fillRect/>
          </a:stretch>
        </p:blipFill>
        <p:spPr>
          <a:xfrm>
            <a:off x="4496261" y="1561762"/>
            <a:ext cx="4408409" cy="2574720"/>
          </a:xfrm>
          <a:prstGeom prst="rect">
            <a:avLst/>
          </a:prstGeom>
        </p:spPr>
      </p:pic>
      <p:pic>
        <p:nvPicPr>
          <p:cNvPr id="9" name="Recorded Sound">
            <a:hlinkClick r:id="" action="ppaction://media"/>
            <a:extLst>
              <a:ext uri="{FF2B5EF4-FFF2-40B4-BE49-F238E27FC236}">
                <a16:creationId xmlns:a16="http://schemas.microsoft.com/office/drawing/2014/main" id="{1AA1180B-362D-35F8-C829-C0371C88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6260" y="4772660"/>
            <a:ext cx="370840" cy="370840"/>
          </a:xfrm>
          <a:prstGeom prst="rect">
            <a:avLst/>
          </a:prstGeom>
        </p:spPr>
      </p:pic>
    </p:spTree>
    <p:extLst>
      <p:ext uri="{BB962C8B-B14F-4D97-AF65-F5344CB8AC3E}">
        <p14:creationId xmlns:p14="http://schemas.microsoft.com/office/powerpoint/2010/main" val="1280492064"/>
      </p:ext>
    </p:extLst>
  </p:cSld>
  <p:clrMapOvr>
    <a:masterClrMapping/>
  </p:clrMapOvr>
  <mc:AlternateContent xmlns:mc="http://schemas.openxmlformats.org/markup-compatibility/2006" xmlns:p14="http://schemas.microsoft.com/office/powerpoint/2010/main">
    <mc:Choice Requires="p14">
      <p:transition spd="slow" p14:dur="2000" advTm="17510"/>
    </mc:Choice>
    <mc:Fallback xmlns="">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1611984" y="106310"/>
            <a:ext cx="5273725" cy="646331"/>
          </a:xfrm>
          <a:prstGeom prst="rect">
            <a:avLst/>
          </a:prstGeom>
        </p:spPr>
        <p:txBody>
          <a:bodyPr wrap="square">
            <a:spAutoFit/>
          </a:bodyPr>
          <a:lstStyle/>
          <a:p>
            <a:pPr algn="ctr"/>
            <a:r>
              <a:rPr lang="en-US" sz="3600" b="1">
                <a:solidFill>
                  <a:schemeClr val="bg1"/>
                </a:solidFill>
                <a:latin typeface="Arial" panose="020B0604020202020204" pitchFamily="34" charset="0"/>
                <a:cs typeface="Arial" panose="020B0604020202020204" pitchFamily="34" charset="0"/>
              </a:rPr>
              <a:t>P.R.I.D.E. Expectations</a:t>
            </a:r>
          </a:p>
        </p:txBody>
      </p:sp>
      <p:sp>
        <p:nvSpPr>
          <p:cNvPr id="6" name="TextBox 5">
            <a:extLst>
              <a:ext uri="{FF2B5EF4-FFF2-40B4-BE49-F238E27FC236}">
                <a16:creationId xmlns:a16="http://schemas.microsoft.com/office/drawing/2014/main" id="{587D2735-B69F-4D6B-9C1C-9E93A9535B42}"/>
              </a:ext>
            </a:extLst>
          </p:cNvPr>
          <p:cNvSpPr txBox="1"/>
          <p:nvPr/>
        </p:nvSpPr>
        <p:spPr>
          <a:xfrm>
            <a:off x="354851" y="802035"/>
            <a:ext cx="7787990" cy="4462760"/>
          </a:xfrm>
          <a:prstGeom prst="rect">
            <a:avLst/>
          </a:prstGeom>
          <a:noFill/>
        </p:spPr>
        <p:txBody>
          <a:bodyPr wrap="square">
            <a:spAutoFit/>
          </a:bodyPr>
          <a:lstStyle/>
          <a:p>
            <a:pPr lvl="0">
              <a:tabLst>
                <a:tab pos="5148263" algn="l"/>
              </a:tabLst>
            </a:pPr>
            <a:r>
              <a:rPr lang="en-US" sz="2800" b="1" dirty="0">
                <a:solidFill>
                  <a:srgbClr val="1F497D"/>
                </a:solidFill>
                <a:latin typeface="Arial" panose="020B0604020202020204" pitchFamily="34" charset="0"/>
                <a:cs typeface="Arial" panose="020B0604020202020204" pitchFamily="34" charset="0"/>
              </a:rPr>
              <a:t>Polite</a:t>
            </a:r>
          </a:p>
          <a:p>
            <a:pPr lvl="0">
              <a:tabLst>
                <a:tab pos="5148263" algn="l"/>
              </a:tabLst>
            </a:pPr>
            <a:endParaRPr lang="en-US" sz="2800" b="1" dirty="0">
              <a:solidFill>
                <a:srgbClr val="1F497D"/>
              </a:solidFill>
              <a:latin typeface="Arial" panose="020B0604020202020204" pitchFamily="34" charset="0"/>
              <a:cs typeface="Arial" panose="020B0604020202020204" pitchFamily="34" charset="0"/>
            </a:endParaRPr>
          </a:p>
          <a:p>
            <a:pPr lvl="0">
              <a:tabLst>
                <a:tab pos="5148263" algn="l"/>
              </a:tabLst>
            </a:pPr>
            <a:r>
              <a:rPr lang="en-US" sz="2800" b="1" dirty="0">
                <a:solidFill>
                  <a:srgbClr val="1F497D"/>
                </a:solidFill>
                <a:latin typeface="Arial" panose="020B0604020202020204" pitchFamily="34" charset="0"/>
                <a:cs typeface="Arial" panose="020B0604020202020204" pitchFamily="34" charset="0"/>
              </a:rPr>
              <a:t>Respectful</a:t>
            </a:r>
          </a:p>
          <a:p>
            <a:pPr lvl="0">
              <a:tabLst>
                <a:tab pos="5148263" algn="l"/>
              </a:tabLst>
            </a:pPr>
            <a:endParaRPr lang="en-US" sz="2800" b="1" dirty="0">
              <a:solidFill>
                <a:srgbClr val="1F497D"/>
              </a:solidFill>
              <a:latin typeface="Arial" panose="020B0604020202020204" pitchFamily="34" charset="0"/>
              <a:cs typeface="Arial" panose="020B0604020202020204" pitchFamily="34" charset="0"/>
            </a:endParaRPr>
          </a:p>
          <a:p>
            <a:pPr lvl="0">
              <a:tabLst>
                <a:tab pos="5148263" algn="l"/>
              </a:tabLst>
            </a:pPr>
            <a:r>
              <a:rPr lang="en-US" sz="2800" b="1" dirty="0">
                <a:solidFill>
                  <a:srgbClr val="1F497D"/>
                </a:solidFill>
                <a:latin typeface="Arial" panose="020B0604020202020204" pitchFamily="34" charset="0"/>
                <a:cs typeface="Arial" panose="020B0604020202020204" pitchFamily="34" charset="0"/>
              </a:rPr>
              <a:t>Independent manager</a:t>
            </a:r>
          </a:p>
          <a:p>
            <a:pPr lvl="0">
              <a:tabLst>
                <a:tab pos="5148263" algn="l"/>
              </a:tabLst>
            </a:pPr>
            <a:endParaRPr lang="en-US" sz="2800" b="1" dirty="0">
              <a:solidFill>
                <a:srgbClr val="1F497D"/>
              </a:solidFill>
              <a:latin typeface="Arial" panose="020B0604020202020204" pitchFamily="34" charset="0"/>
              <a:cs typeface="Arial" panose="020B0604020202020204" pitchFamily="34" charset="0"/>
            </a:endParaRPr>
          </a:p>
          <a:p>
            <a:pPr lvl="0">
              <a:tabLst>
                <a:tab pos="5148263" algn="l"/>
              </a:tabLst>
            </a:pPr>
            <a:r>
              <a:rPr lang="en-US" sz="2800" b="1" dirty="0">
                <a:solidFill>
                  <a:srgbClr val="1F497D"/>
                </a:solidFill>
                <a:latin typeface="Arial" panose="020B0604020202020204" pitchFamily="34" charset="0"/>
                <a:cs typeface="Arial" panose="020B0604020202020204" pitchFamily="34" charset="0"/>
              </a:rPr>
              <a:t>Doing our best</a:t>
            </a:r>
          </a:p>
          <a:p>
            <a:pPr lvl="0">
              <a:tabLst>
                <a:tab pos="5148263" algn="l"/>
              </a:tabLst>
            </a:pPr>
            <a:endParaRPr lang="en-US" sz="2800" b="1" dirty="0">
              <a:solidFill>
                <a:srgbClr val="1F497D"/>
              </a:solidFill>
              <a:latin typeface="Arial" panose="020B0604020202020204" pitchFamily="34" charset="0"/>
              <a:cs typeface="Arial" panose="020B0604020202020204" pitchFamily="34" charset="0"/>
            </a:endParaRPr>
          </a:p>
          <a:p>
            <a:pPr lvl="0">
              <a:tabLst>
                <a:tab pos="5148263" algn="l"/>
              </a:tabLst>
            </a:pPr>
            <a:r>
              <a:rPr lang="en-US" sz="2800" b="1" dirty="0">
                <a:solidFill>
                  <a:srgbClr val="1F497D"/>
                </a:solidFill>
                <a:latin typeface="Arial" panose="020B0604020202020204" pitchFamily="34" charset="0"/>
                <a:cs typeface="Arial" panose="020B0604020202020204" pitchFamily="34" charset="0"/>
              </a:rPr>
              <a:t>Everyone working cooperatively</a:t>
            </a:r>
            <a:endParaRPr lang="en-US" sz="2800" b="1" dirty="0">
              <a:solidFill>
                <a:srgbClr val="E87827"/>
              </a:solidFill>
              <a:latin typeface="Arial" panose="020B0604020202020204" pitchFamily="34" charset="0"/>
              <a:cs typeface="Arial" panose="020B0604020202020204" pitchFamily="34" charset="0"/>
            </a:endParaRPr>
          </a:p>
          <a:p>
            <a:endParaRPr lang="en-US" sz="3200" b="1" dirty="0">
              <a:solidFill>
                <a:schemeClr val="tx2"/>
              </a:solidFill>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26A6A78E-517C-43B5-8C90-F6B382855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841" y="4813957"/>
            <a:ext cx="329543" cy="329543"/>
          </a:xfrm>
          <a:prstGeom prst="rect">
            <a:avLst/>
          </a:prstGeom>
        </p:spPr>
      </p:pic>
      <p:pic>
        <p:nvPicPr>
          <p:cNvPr id="5" name="Picture 4">
            <a:extLst>
              <a:ext uri="{FF2B5EF4-FFF2-40B4-BE49-F238E27FC236}">
                <a16:creationId xmlns:a16="http://schemas.microsoft.com/office/drawing/2014/main" id="{D5439358-8B06-4C08-9F7D-952E6547958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8582" y="2813742"/>
            <a:ext cx="2310880" cy="1950821"/>
          </a:xfrm>
          <a:prstGeom prst="rect">
            <a:avLst/>
          </a:prstGeom>
          <a:noFill/>
          <a:ln>
            <a:noFill/>
          </a:ln>
        </p:spPr>
      </p:pic>
    </p:spTree>
    <p:extLst>
      <p:ext uri="{BB962C8B-B14F-4D97-AF65-F5344CB8AC3E}">
        <p14:creationId xmlns:p14="http://schemas.microsoft.com/office/powerpoint/2010/main" val="3973293971"/>
      </p:ext>
    </p:extLst>
  </p:cSld>
  <p:clrMapOvr>
    <a:masterClrMapping/>
  </p:clrMapOvr>
  <mc:AlternateContent xmlns:mc="http://schemas.openxmlformats.org/markup-compatibility/2006" xmlns:p14="http://schemas.microsoft.com/office/powerpoint/2010/main">
    <mc:Choice Requires="p14">
      <p:transition spd="slow" p14:dur="2000" advTm="44778"/>
    </mc:Choice>
    <mc:Fallback xmlns="">
      <p:transition spd="slow" advTm="4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A0726-56DC-498A-B1C7-969E8E9958AD}"/>
              </a:ext>
            </a:extLst>
          </p:cNvPr>
          <p:cNvPicPr>
            <a:picLocks noChangeAspect="1"/>
          </p:cNvPicPr>
          <p:nvPr/>
        </p:nvPicPr>
        <p:blipFill>
          <a:blip r:embed="rId5"/>
          <a:stretch>
            <a:fillRect/>
          </a:stretch>
        </p:blipFill>
        <p:spPr>
          <a:xfrm>
            <a:off x="576771" y="1651089"/>
            <a:ext cx="3597051" cy="2700726"/>
          </a:xfrm>
          <a:prstGeom prst="rect">
            <a:avLst/>
          </a:prstGeom>
        </p:spPr>
      </p:pic>
      <p:sp>
        <p:nvSpPr>
          <p:cNvPr id="7" name="TextBox 6">
            <a:extLst>
              <a:ext uri="{FF2B5EF4-FFF2-40B4-BE49-F238E27FC236}">
                <a16:creationId xmlns:a16="http://schemas.microsoft.com/office/drawing/2014/main" id="{F38707C4-53F8-4938-9712-8A5BC7AE5C57}"/>
              </a:ext>
            </a:extLst>
          </p:cNvPr>
          <p:cNvSpPr txBox="1"/>
          <p:nvPr/>
        </p:nvSpPr>
        <p:spPr>
          <a:xfrm>
            <a:off x="-1491" y="82845"/>
            <a:ext cx="8334380" cy="646331"/>
          </a:xfrm>
          <a:prstGeom prst="rect">
            <a:avLst/>
          </a:prstGeom>
          <a:noFill/>
        </p:spPr>
        <p:txBody>
          <a:bodyPr wrap="square" lIns="91440" tIns="45720" rIns="91440" bIns="45720" anchor="t">
            <a:spAutoFit/>
          </a:bodyPr>
          <a:lstStyle/>
          <a:p>
            <a:pPr algn="ctr">
              <a:defRPr/>
            </a:pPr>
            <a:r>
              <a:rPr kumimoji="0" lang="en-US" sz="3600" b="1" i="0" u="none" strike="noStrike" kern="1200" cap="none" spc="0" normalizeH="0" baseline="0" noProof="0">
                <a:ln>
                  <a:noFill/>
                </a:ln>
                <a:solidFill>
                  <a:schemeClr val="bg1"/>
                </a:solidFill>
                <a:effectLst/>
                <a:uLnTx/>
                <a:uFillTx/>
                <a:latin typeface="Calibri"/>
                <a:ea typeface="+mn-ea"/>
                <a:cs typeface="+mn-cs"/>
              </a:rPr>
              <a:t>Kindergarten Corral</a:t>
            </a:r>
            <a:r>
              <a:rPr lang="en-US" sz="3600" b="1">
                <a:solidFill>
                  <a:schemeClr val="bg1"/>
                </a:solidFill>
                <a:latin typeface="Calibri"/>
              </a:rPr>
              <a:t> and Kiss-and-Go Lane</a:t>
            </a:r>
            <a:endParaRPr lang="en-US" sz="3600" b="1" i="0" u="none" strike="noStrike" kern="1200" cap="none" spc="0" normalizeH="0" baseline="0" noProof="0">
              <a:ln>
                <a:noFill/>
              </a:ln>
              <a:solidFill>
                <a:schemeClr val="bg1"/>
              </a:solidFill>
              <a:effectLst/>
              <a:uLnTx/>
              <a:uFillTx/>
              <a:latin typeface="Calibri"/>
              <a:ea typeface="Calibri"/>
              <a:cs typeface="Calibri"/>
            </a:endParaRPr>
          </a:p>
        </p:txBody>
      </p:sp>
      <p:pic>
        <p:nvPicPr>
          <p:cNvPr id="3" name="Picture 2" descr="A picture containing sky, outdoor, road, scene&#10;&#10;Description automatically generated">
            <a:extLst>
              <a:ext uri="{FF2B5EF4-FFF2-40B4-BE49-F238E27FC236}">
                <a16:creationId xmlns:a16="http://schemas.microsoft.com/office/drawing/2014/main" id="{D7E03DBE-C78C-C386-D380-5CF87FE7C479}"/>
              </a:ext>
            </a:extLst>
          </p:cNvPr>
          <p:cNvPicPr>
            <a:picLocks noChangeAspect="1"/>
          </p:cNvPicPr>
          <p:nvPr/>
        </p:nvPicPr>
        <p:blipFill rotWithShape="1">
          <a:blip r:embed="rId6"/>
          <a:srcRect t="11392" r="-270" b="4557"/>
          <a:stretch/>
        </p:blipFill>
        <p:spPr>
          <a:xfrm>
            <a:off x="5058419" y="1647485"/>
            <a:ext cx="3513427" cy="2682974"/>
          </a:xfrm>
          <a:prstGeom prst="rect">
            <a:avLst/>
          </a:prstGeom>
        </p:spPr>
      </p:pic>
      <p:sp>
        <p:nvSpPr>
          <p:cNvPr id="5" name="TextBox 4">
            <a:extLst>
              <a:ext uri="{FF2B5EF4-FFF2-40B4-BE49-F238E27FC236}">
                <a16:creationId xmlns:a16="http://schemas.microsoft.com/office/drawing/2014/main" id="{4BCF1CA3-990F-8BD3-7088-B7C07C1C53A2}"/>
              </a:ext>
            </a:extLst>
          </p:cNvPr>
          <p:cNvSpPr txBox="1"/>
          <p:nvPr/>
        </p:nvSpPr>
        <p:spPr>
          <a:xfrm>
            <a:off x="5061319" y="727586"/>
            <a:ext cx="856343"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200" b="1">
                <a:solidFill>
                  <a:srgbClr val="FF0000"/>
                </a:solidFill>
              </a:rPr>
              <a:t>X</a:t>
            </a:r>
          </a:p>
        </p:txBody>
      </p:sp>
      <p:sp>
        <p:nvSpPr>
          <p:cNvPr id="8" name="TextBox 7">
            <a:extLst>
              <a:ext uri="{FF2B5EF4-FFF2-40B4-BE49-F238E27FC236}">
                <a16:creationId xmlns:a16="http://schemas.microsoft.com/office/drawing/2014/main" id="{E4201525-B677-3B00-D547-D86EE438CDC3}"/>
              </a:ext>
            </a:extLst>
          </p:cNvPr>
          <p:cNvSpPr txBox="1"/>
          <p:nvPr/>
        </p:nvSpPr>
        <p:spPr>
          <a:xfrm>
            <a:off x="1816298" y="691158"/>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4800">
              <a:solidFill>
                <a:srgbClr val="FF0000"/>
              </a:solidFill>
              <a:ea typeface="Calibri"/>
              <a:cs typeface="Calibri"/>
            </a:endParaRPr>
          </a:p>
        </p:txBody>
      </p:sp>
      <p:pic>
        <p:nvPicPr>
          <p:cNvPr id="6" name="Graphic 8" descr="Checkmark with solid fill">
            <a:extLst>
              <a:ext uri="{FF2B5EF4-FFF2-40B4-BE49-F238E27FC236}">
                <a16:creationId xmlns:a16="http://schemas.microsoft.com/office/drawing/2014/main" id="{8E5CCF6C-72B6-17A2-6D1A-D8C3065421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442" y="875592"/>
            <a:ext cx="834033" cy="834033"/>
          </a:xfrm>
          <a:prstGeom prst="rect">
            <a:avLst/>
          </a:prstGeom>
        </p:spPr>
      </p:pic>
      <p:sp>
        <p:nvSpPr>
          <p:cNvPr id="9" name="TextBox 8">
            <a:extLst>
              <a:ext uri="{FF2B5EF4-FFF2-40B4-BE49-F238E27FC236}">
                <a16:creationId xmlns:a16="http://schemas.microsoft.com/office/drawing/2014/main" id="{2A01DC02-745B-D47F-649A-3C71EDB2975E}"/>
              </a:ext>
            </a:extLst>
          </p:cNvPr>
          <p:cNvSpPr txBox="1"/>
          <p:nvPr/>
        </p:nvSpPr>
        <p:spPr>
          <a:xfrm>
            <a:off x="1304471" y="773792"/>
            <a:ext cx="29155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Drop off and pick your students in the kindergarten corral.</a:t>
            </a:r>
          </a:p>
        </p:txBody>
      </p:sp>
      <p:sp>
        <p:nvSpPr>
          <p:cNvPr id="10" name="TextBox 9">
            <a:extLst>
              <a:ext uri="{FF2B5EF4-FFF2-40B4-BE49-F238E27FC236}">
                <a16:creationId xmlns:a16="http://schemas.microsoft.com/office/drawing/2014/main" id="{789D5123-63BA-1862-2DD2-B51FA72A8202}"/>
              </a:ext>
            </a:extLst>
          </p:cNvPr>
          <p:cNvSpPr txBox="1"/>
          <p:nvPr/>
        </p:nvSpPr>
        <p:spPr>
          <a:xfrm>
            <a:off x="5595256" y="819148"/>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Do </a:t>
            </a:r>
            <a:r>
              <a:rPr lang="en-US" b="1">
                <a:solidFill>
                  <a:srgbClr val="FF0000"/>
                </a:solidFill>
              </a:rPr>
              <a:t>not </a:t>
            </a:r>
            <a:r>
              <a:rPr lang="en-US" b="1"/>
              <a:t>drop off or pick up kindergarten students in the kiss and go lane. </a:t>
            </a:r>
            <a:endParaRPr lang="en-US" b="1">
              <a:cs typeface="Calibri"/>
            </a:endParaRPr>
          </a:p>
        </p:txBody>
      </p:sp>
      <p:sp>
        <p:nvSpPr>
          <p:cNvPr id="11" name="TextBox 10">
            <a:extLst>
              <a:ext uri="{FF2B5EF4-FFF2-40B4-BE49-F238E27FC236}">
                <a16:creationId xmlns:a16="http://schemas.microsoft.com/office/drawing/2014/main" id="{EADE74FD-641E-1124-F763-0BCBBAE5FFA1}"/>
              </a:ext>
            </a:extLst>
          </p:cNvPr>
          <p:cNvSpPr txBox="1"/>
          <p:nvPr/>
        </p:nvSpPr>
        <p:spPr>
          <a:xfrm>
            <a:off x="687614" y="398507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Kindergarten Corral</a:t>
            </a:r>
          </a:p>
        </p:txBody>
      </p:sp>
      <p:sp>
        <p:nvSpPr>
          <p:cNvPr id="12" name="TextBox 11">
            <a:extLst>
              <a:ext uri="{FF2B5EF4-FFF2-40B4-BE49-F238E27FC236}">
                <a16:creationId xmlns:a16="http://schemas.microsoft.com/office/drawing/2014/main" id="{7E36E34C-4E10-03E4-1CF2-7ABB9C2C0D14}"/>
              </a:ext>
            </a:extLst>
          </p:cNvPr>
          <p:cNvSpPr txBox="1"/>
          <p:nvPr/>
        </p:nvSpPr>
        <p:spPr>
          <a:xfrm>
            <a:off x="6772274" y="3919310"/>
            <a:ext cx="1799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Kiss and Go Lane</a:t>
            </a:r>
          </a:p>
        </p:txBody>
      </p:sp>
      <p:pic>
        <p:nvPicPr>
          <p:cNvPr id="13" name="Recorded Sound">
            <a:hlinkClick r:id="" action="ppaction://media"/>
            <a:extLst>
              <a:ext uri="{FF2B5EF4-FFF2-40B4-BE49-F238E27FC236}">
                <a16:creationId xmlns:a16="http://schemas.microsoft.com/office/drawing/2014/main" id="{36B9D6ED-4167-906B-B050-2E1B742D09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92046" y="4763547"/>
            <a:ext cx="406400" cy="406400"/>
          </a:xfrm>
          <a:prstGeom prst="rect">
            <a:avLst/>
          </a:prstGeom>
        </p:spPr>
      </p:pic>
    </p:spTree>
    <p:extLst>
      <p:ext uri="{BB962C8B-B14F-4D97-AF65-F5344CB8AC3E}">
        <p14:creationId xmlns:p14="http://schemas.microsoft.com/office/powerpoint/2010/main" val="1467702366"/>
      </p:ext>
    </p:extLst>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Everett Ready</a:t>
            </a:r>
          </a:p>
        </p:txBody>
      </p:sp>
      <p:sp>
        <p:nvSpPr>
          <p:cNvPr id="6" name="TextBox 5">
            <a:extLst>
              <a:ext uri="{FF2B5EF4-FFF2-40B4-BE49-F238E27FC236}">
                <a16:creationId xmlns:a16="http://schemas.microsoft.com/office/drawing/2014/main" id="{21E73C25-19B5-42B0-8A9C-FFFD23E4EC49}"/>
              </a:ext>
            </a:extLst>
          </p:cNvPr>
          <p:cNvSpPr txBox="1"/>
          <p:nvPr/>
        </p:nvSpPr>
        <p:spPr>
          <a:xfrm>
            <a:off x="290942" y="852283"/>
            <a:ext cx="6989424" cy="424732"/>
          </a:xfrm>
          <a:prstGeom prst="rect">
            <a:avLst/>
          </a:prstGeom>
          <a:noFill/>
        </p:spPr>
        <p:txBody>
          <a:bodyPr wrap="square" rtlCol="0">
            <a:spAutoFit/>
          </a:bodyPr>
          <a:lstStyle/>
          <a:p>
            <a:pPr>
              <a:lnSpc>
                <a:spcPct val="90000"/>
              </a:lnSpc>
            </a:pPr>
            <a:r>
              <a:rPr lang="en-US" sz="2400" b="1">
                <a:solidFill>
                  <a:srgbClr val="D9531E"/>
                </a:solidFill>
                <a:latin typeface="Arial" panose="020B0604020202020204" pitchFamily="34" charset="0"/>
                <a:cs typeface="Arial" panose="020B0604020202020204" pitchFamily="34" charset="0"/>
              </a:rPr>
              <a:t>Kindergarten begins with Everett Ready</a:t>
            </a:r>
          </a:p>
        </p:txBody>
      </p:sp>
      <p:sp>
        <p:nvSpPr>
          <p:cNvPr id="8" name="TextBox 7">
            <a:extLst>
              <a:ext uri="{FF2B5EF4-FFF2-40B4-BE49-F238E27FC236}">
                <a16:creationId xmlns:a16="http://schemas.microsoft.com/office/drawing/2014/main" id="{6ED9B576-ABA1-4201-94E7-713137CE7451}"/>
              </a:ext>
            </a:extLst>
          </p:cNvPr>
          <p:cNvSpPr txBox="1"/>
          <p:nvPr/>
        </p:nvSpPr>
        <p:spPr>
          <a:xfrm>
            <a:off x="399325" y="1262271"/>
            <a:ext cx="5256014" cy="1302921"/>
          </a:xfrm>
          <a:prstGeom prst="rect">
            <a:avLst/>
          </a:prstGeom>
          <a:noFill/>
        </p:spPr>
        <p:txBody>
          <a:bodyPr wrap="square">
            <a:spAutoFit/>
          </a:bodyPr>
          <a:lstStyle/>
          <a:p>
            <a:pPr marL="285750" indent="-285750">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Monday, August 19 – Thursday, August 22</a:t>
            </a:r>
          </a:p>
          <a:p>
            <a:pPr marL="285750" indent="-285750">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At Silver Firs Elementary School</a:t>
            </a:r>
          </a:p>
          <a:p>
            <a:pPr marL="285750" indent="-285750">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Half-day: 3 hours per day, 9:10 am – 12:10 pm Transportation provided for qualified students.</a:t>
            </a:r>
          </a:p>
        </p:txBody>
      </p:sp>
      <p:pic>
        <p:nvPicPr>
          <p:cNvPr id="4098" name="Picture 2" descr="Everett Public Schools Foundation - Home | Facebook">
            <a:extLst>
              <a:ext uri="{FF2B5EF4-FFF2-40B4-BE49-F238E27FC236}">
                <a16:creationId xmlns:a16="http://schemas.microsoft.com/office/drawing/2014/main" id="{BDB00929-7CD5-4839-93A7-6E45F4BD4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3817697"/>
            <a:ext cx="2096366" cy="6689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EEF3667-B3B6-4D58-8777-5D9112CF1D7E}"/>
              </a:ext>
            </a:extLst>
          </p:cNvPr>
          <p:cNvSpPr txBox="1"/>
          <p:nvPr/>
        </p:nvSpPr>
        <p:spPr>
          <a:xfrm>
            <a:off x="399325" y="3079033"/>
            <a:ext cx="5548629" cy="1477328"/>
          </a:xfrm>
          <a:prstGeom prst="rect">
            <a:avLst/>
          </a:prstGeom>
          <a:solidFill>
            <a:srgbClr val="D9531E"/>
          </a:solidFill>
          <a:ln w="12700">
            <a:solidFill>
              <a:srgbClr val="D9531E"/>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nchor="t">
            <a:spAutoFit/>
          </a:bodyPr>
          <a:lstStyle/>
          <a:p>
            <a:pPr marL="285750" indent="-285750">
              <a:buFont typeface="Arial" panose="020B0604020202020204" pitchFamily="34" charset="0"/>
              <a:buChar char="•"/>
            </a:pPr>
            <a:r>
              <a:rPr lang="en-US">
                <a:solidFill>
                  <a:schemeClr val="bg1"/>
                </a:solidFill>
                <a:latin typeface="Arial"/>
                <a:cs typeface="Arial"/>
              </a:rPr>
              <a:t>Build relationships with teachers and peers </a:t>
            </a:r>
            <a:endParaRPr lang="en-US">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solidFill>
                  <a:schemeClr val="bg1"/>
                </a:solidFill>
                <a:latin typeface="Arial"/>
                <a:cs typeface="Arial"/>
              </a:rPr>
              <a:t>Become familiar with the school campus</a:t>
            </a:r>
          </a:p>
          <a:p>
            <a:pPr marL="285750" indent="-285750">
              <a:buFont typeface="Arial" panose="020B0604020202020204" pitchFamily="34" charset="0"/>
              <a:buChar char="•"/>
            </a:pPr>
            <a:r>
              <a:rPr lang="en-US">
                <a:solidFill>
                  <a:schemeClr val="bg1"/>
                </a:solidFill>
                <a:latin typeface="Arial"/>
                <a:cs typeface="Arial"/>
              </a:rPr>
              <a:t>Learn school routines</a:t>
            </a:r>
          </a:p>
          <a:p>
            <a:pPr marL="285750" indent="-285750">
              <a:buFont typeface="Arial" panose="020B0604020202020204" pitchFamily="34" charset="0"/>
              <a:buChar char="•"/>
            </a:pPr>
            <a:r>
              <a:rPr lang="en-US">
                <a:solidFill>
                  <a:schemeClr val="bg1"/>
                </a:solidFill>
                <a:latin typeface="Arial"/>
                <a:cs typeface="Arial"/>
              </a:rPr>
              <a:t>Explore classroom materials</a:t>
            </a:r>
          </a:p>
          <a:p>
            <a:pPr marL="285750" indent="-285750">
              <a:buFont typeface="Arial" panose="020B0604020202020204" pitchFamily="34" charset="0"/>
              <a:buChar char="•"/>
            </a:pPr>
            <a:r>
              <a:rPr lang="en-US">
                <a:solidFill>
                  <a:schemeClr val="bg1"/>
                </a:solidFill>
                <a:latin typeface="Arial"/>
                <a:cs typeface="Arial"/>
              </a:rPr>
              <a:t>Feel safe and confident</a:t>
            </a:r>
          </a:p>
        </p:txBody>
      </p:sp>
      <p:pic>
        <p:nvPicPr>
          <p:cNvPr id="2" name="Picture 1">
            <a:extLst>
              <a:ext uri="{FF2B5EF4-FFF2-40B4-BE49-F238E27FC236}">
                <a16:creationId xmlns:a16="http://schemas.microsoft.com/office/drawing/2014/main" id="{5285CFA1-81D8-436E-9A4E-58618229A218}"/>
              </a:ext>
            </a:extLst>
          </p:cNvPr>
          <p:cNvPicPr>
            <a:picLocks noChangeAspect="1"/>
          </p:cNvPicPr>
          <p:nvPr/>
        </p:nvPicPr>
        <p:blipFill>
          <a:blip r:embed="rId7"/>
          <a:stretch>
            <a:fillRect/>
          </a:stretch>
        </p:blipFill>
        <p:spPr>
          <a:xfrm>
            <a:off x="6432099" y="1319936"/>
            <a:ext cx="2403877" cy="1716175"/>
          </a:xfrm>
          <a:prstGeom prst="rect">
            <a:avLst/>
          </a:prstGeom>
          <a:ln w="12700" cap="sq">
            <a:noFill/>
            <a:prstDash val="solid"/>
            <a:miter lim="800000"/>
          </a:ln>
          <a:effectLst>
            <a:glow rad="203200">
              <a:srgbClr val="F8971D">
                <a:alpha val="40000"/>
              </a:srgbClr>
            </a:glow>
            <a:outerShdw blurRad="50800" dist="38100" dir="2700000" algn="tl" rotWithShape="0">
              <a:srgbClr val="000000">
                <a:alpha val="43000"/>
              </a:srgbClr>
            </a:outerShdw>
          </a:effectLst>
        </p:spPr>
      </p:pic>
      <p:pic>
        <p:nvPicPr>
          <p:cNvPr id="5" name="Recorded Sound">
            <a:hlinkClick r:id="" action="ppaction://media"/>
            <a:extLst>
              <a:ext uri="{FF2B5EF4-FFF2-40B4-BE49-F238E27FC236}">
                <a16:creationId xmlns:a16="http://schemas.microsoft.com/office/drawing/2014/main" id="{6DE5A1CF-2320-99BE-E8B1-27C7E0296F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6885" y="4737100"/>
            <a:ext cx="406400" cy="406400"/>
          </a:xfrm>
          <a:prstGeom prst="rect">
            <a:avLst/>
          </a:prstGeom>
        </p:spPr>
      </p:pic>
    </p:spTree>
    <p:extLst>
      <p:ext uri="{BB962C8B-B14F-4D97-AF65-F5344CB8AC3E}">
        <p14:creationId xmlns:p14="http://schemas.microsoft.com/office/powerpoint/2010/main" val="2071461114"/>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lIns="91440" tIns="45720" rIns="91440" bIns="45720" anchor="t">
            <a:spAutoFit/>
          </a:bodyPr>
          <a:lstStyle/>
          <a:p>
            <a:r>
              <a:rPr lang="en-US" sz="2800" b="1" err="1">
                <a:solidFill>
                  <a:schemeClr val="bg1"/>
                </a:solidFill>
                <a:latin typeface="Arial"/>
                <a:cs typeface="Arial"/>
              </a:rPr>
              <a:t>WaKIDS</a:t>
            </a:r>
          </a:p>
        </p:txBody>
      </p:sp>
      <p:sp>
        <p:nvSpPr>
          <p:cNvPr id="7" name="TextBox 6">
            <a:extLst>
              <a:ext uri="{FF2B5EF4-FFF2-40B4-BE49-F238E27FC236}">
                <a16:creationId xmlns:a16="http://schemas.microsoft.com/office/drawing/2014/main" id="{7F624413-64A2-4B86-84C7-5C7C12E22F9E}"/>
              </a:ext>
            </a:extLst>
          </p:cNvPr>
          <p:cNvSpPr txBox="1"/>
          <p:nvPr/>
        </p:nvSpPr>
        <p:spPr>
          <a:xfrm>
            <a:off x="290943" y="1041456"/>
            <a:ext cx="8257311" cy="2668423"/>
          </a:xfrm>
          <a:prstGeom prst="rect">
            <a:avLst/>
          </a:prstGeom>
          <a:noFill/>
        </p:spPr>
        <p:txBody>
          <a:bodyPr wrap="square" lIns="91440" tIns="45720" rIns="91440" bIns="45720" anchor="t">
            <a:spAutoFit/>
          </a:bodyPr>
          <a:lstStyle/>
          <a:p>
            <a:pPr>
              <a:lnSpc>
                <a:spcPct val="90000"/>
              </a:lnSpc>
            </a:pPr>
            <a:r>
              <a:rPr lang="en-US" sz="2200" b="1">
                <a:solidFill>
                  <a:srgbClr val="D9531E"/>
                </a:solidFill>
                <a:latin typeface="Arial"/>
                <a:cs typeface="Arial"/>
              </a:rPr>
              <a:t>Washington Kindergarten Inventory of Developing Skills</a:t>
            </a:r>
          </a:p>
          <a:p>
            <a:pPr>
              <a:lnSpc>
                <a:spcPct val="90000"/>
              </a:lnSpc>
            </a:pPr>
            <a:r>
              <a:rPr lang="en-US">
                <a:solidFill>
                  <a:srgbClr val="E87827"/>
                </a:solidFill>
                <a:latin typeface="Arial"/>
                <a:cs typeface="Arial"/>
              </a:rPr>
              <a:t>The Three Components</a:t>
            </a:r>
          </a:p>
          <a:p>
            <a:pPr>
              <a:lnSpc>
                <a:spcPct val="90000"/>
              </a:lnSpc>
            </a:pPr>
            <a:endParaRPr lang="en-US" b="1">
              <a:solidFill>
                <a:srgbClr val="E87827"/>
              </a:solidFill>
              <a:latin typeface="Arial" panose="020B0604020202020204" pitchFamily="34" charset="0"/>
              <a:cs typeface="Arial" panose="020B0604020202020204" pitchFamily="34" charset="0"/>
            </a:endParaRPr>
          </a:p>
          <a:p>
            <a:pPr>
              <a:lnSpc>
                <a:spcPct val="90000"/>
              </a:lnSpc>
            </a:pPr>
            <a:r>
              <a:rPr lang="en-US" sz="1600" b="1">
                <a:solidFill>
                  <a:schemeClr val="tx2"/>
                </a:solidFill>
                <a:latin typeface="Arial"/>
                <a:cs typeface="Arial"/>
              </a:rPr>
              <a:t>Family Connection Meeting </a:t>
            </a:r>
            <a:r>
              <a:rPr lang="en-US" sz="1600">
                <a:solidFill>
                  <a:schemeClr val="tx2"/>
                </a:solidFill>
                <a:latin typeface="Arial"/>
                <a:cs typeface="Arial"/>
              </a:rPr>
              <a:t>– welcomes families into the Washington K-12 system as partners in their child’s education through a family conference with your child's teacher.</a:t>
            </a:r>
          </a:p>
          <a:p>
            <a:pPr marL="285750" indent="-285750">
              <a:lnSpc>
                <a:spcPct val="90000"/>
              </a:lnSpc>
              <a:buFont typeface="Arial" panose="020B0604020202020204" pitchFamily="34" charset="0"/>
              <a:buChar char="•"/>
            </a:pPr>
            <a:endParaRPr lang="en-US" sz="1600">
              <a:solidFill>
                <a:schemeClr val="tx2"/>
              </a:solidFill>
              <a:latin typeface="Arial" panose="020B0604020202020204" pitchFamily="34" charset="0"/>
              <a:cs typeface="Arial" panose="020B0604020202020204" pitchFamily="34" charset="0"/>
            </a:endParaRPr>
          </a:p>
          <a:p>
            <a:pPr>
              <a:lnSpc>
                <a:spcPct val="90000"/>
              </a:lnSpc>
            </a:pPr>
            <a:r>
              <a:rPr lang="en-US" sz="1600" b="1">
                <a:solidFill>
                  <a:schemeClr val="tx2"/>
                </a:solidFill>
                <a:latin typeface="Arial"/>
                <a:cs typeface="Arial"/>
              </a:rPr>
              <a:t>Whole-Child Assessment </a:t>
            </a:r>
            <a:r>
              <a:rPr lang="en-US" sz="1600">
                <a:solidFill>
                  <a:schemeClr val="tx2"/>
                </a:solidFill>
                <a:latin typeface="Arial"/>
                <a:cs typeface="Arial"/>
              </a:rPr>
              <a:t>– helps kindergarten teachers learn about the skills and strengths of the children in their classrooms so they can meet the needs of each child.</a:t>
            </a:r>
          </a:p>
          <a:p>
            <a:pPr marL="285750" indent="-285750">
              <a:lnSpc>
                <a:spcPct val="90000"/>
              </a:lnSpc>
              <a:buFont typeface="Arial" panose="020B0604020202020204" pitchFamily="34" charset="0"/>
              <a:buChar char="•"/>
            </a:pPr>
            <a:endParaRPr lang="en-US" sz="1600" b="1">
              <a:solidFill>
                <a:schemeClr val="tx2"/>
              </a:solidFill>
              <a:latin typeface="Arial" panose="020B0604020202020204" pitchFamily="34" charset="0"/>
              <a:cs typeface="Arial" panose="020B0604020202020204" pitchFamily="34" charset="0"/>
            </a:endParaRPr>
          </a:p>
          <a:p>
            <a:pPr>
              <a:lnSpc>
                <a:spcPct val="90000"/>
              </a:lnSpc>
            </a:pPr>
            <a:r>
              <a:rPr lang="en-US" sz="1600" b="1">
                <a:solidFill>
                  <a:schemeClr val="tx2"/>
                </a:solidFill>
                <a:latin typeface="Arial"/>
                <a:cs typeface="Arial"/>
              </a:rPr>
              <a:t>Early Learning Collaboration </a:t>
            </a:r>
            <a:r>
              <a:rPr lang="en-US" sz="1600">
                <a:solidFill>
                  <a:schemeClr val="tx2"/>
                </a:solidFill>
                <a:latin typeface="Arial"/>
                <a:cs typeface="Arial"/>
              </a:rPr>
              <a:t>– aligns practices of early learning professionals and kindergarten teachers to support smooth transitions for children.</a:t>
            </a:r>
          </a:p>
        </p:txBody>
      </p:sp>
      <p:pic>
        <p:nvPicPr>
          <p:cNvPr id="5124" name="Picture 4" descr="Characteristics of Children Entering Kindergarten">
            <a:extLst>
              <a:ext uri="{FF2B5EF4-FFF2-40B4-BE49-F238E27FC236}">
                <a16:creationId xmlns:a16="http://schemas.microsoft.com/office/drawing/2014/main" id="{8AFE63D1-690F-49A2-A303-0A1FED6A8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6861" y="4199026"/>
            <a:ext cx="2501612" cy="46844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EA6028B5-5987-A57B-0446-2A15E0BE47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6240" y="4751491"/>
            <a:ext cx="406400" cy="406400"/>
          </a:xfrm>
          <a:prstGeom prst="rect">
            <a:avLst/>
          </a:prstGeom>
        </p:spPr>
      </p:pic>
    </p:spTree>
    <p:extLst>
      <p:ext uri="{BB962C8B-B14F-4D97-AF65-F5344CB8AC3E}">
        <p14:creationId xmlns:p14="http://schemas.microsoft.com/office/powerpoint/2010/main" val="419158994"/>
      </p:ext>
    </p:extLst>
  </p:cSld>
  <p:clrMapOvr>
    <a:masterClrMapping/>
  </p:clrMapOvr>
  <mc:AlternateContent xmlns:mc="http://schemas.openxmlformats.org/markup-compatibility/2006" xmlns:p14="http://schemas.microsoft.com/office/powerpoint/2010/main">
    <mc:Choice Requires="p14">
      <p:transition spd="slow" p14:dur="2000" advTm="36100"/>
    </mc:Choice>
    <mc:Fallback xmlns="">
      <p:transition spd="slow" advTm="3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36112" y="102025"/>
            <a:ext cx="7216761" cy="523220"/>
          </a:xfrm>
          <a:prstGeom prst="rect">
            <a:avLst/>
          </a:prstGeom>
        </p:spPr>
        <p:txBody>
          <a:bodyPr wrap="square" lIns="91440" tIns="45720" rIns="91440" bIns="45720" anchor="t">
            <a:spAutoFit/>
          </a:bodyPr>
          <a:lstStyle/>
          <a:p>
            <a:r>
              <a:rPr lang="en-US" sz="2800" b="1" err="1">
                <a:solidFill>
                  <a:schemeClr val="bg1"/>
                </a:solidFill>
                <a:latin typeface="Arial"/>
                <a:cs typeface="Arial"/>
              </a:rPr>
              <a:t>WaKIDS</a:t>
            </a:r>
            <a:r>
              <a:rPr lang="en-US" sz="2800" b="1">
                <a:solidFill>
                  <a:schemeClr val="bg1"/>
                </a:solidFill>
                <a:latin typeface="Arial"/>
                <a:cs typeface="Arial"/>
              </a:rPr>
              <a:t> - Families First  </a:t>
            </a:r>
          </a:p>
        </p:txBody>
      </p:sp>
      <p:sp>
        <p:nvSpPr>
          <p:cNvPr id="7" name="TextBox 6">
            <a:extLst>
              <a:ext uri="{FF2B5EF4-FFF2-40B4-BE49-F238E27FC236}">
                <a16:creationId xmlns:a16="http://schemas.microsoft.com/office/drawing/2014/main" id="{7F624413-64A2-4B86-84C7-5C7C12E22F9E}"/>
              </a:ext>
            </a:extLst>
          </p:cNvPr>
          <p:cNvSpPr txBox="1"/>
          <p:nvPr/>
        </p:nvSpPr>
        <p:spPr>
          <a:xfrm>
            <a:off x="136112" y="823761"/>
            <a:ext cx="8368599" cy="397032"/>
          </a:xfrm>
          <a:prstGeom prst="rect">
            <a:avLst/>
          </a:prstGeom>
          <a:noFill/>
        </p:spPr>
        <p:txBody>
          <a:bodyPr wrap="square">
            <a:spAutoFit/>
          </a:bodyPr>
          <a:lstStyle/>
          <a:p>
            <a:pPr>
              <a:lnSpc>
                <a:spcPct val="90000"/>
              </a:lnSpc>
            </a:pPr>
            <a:r>
              <a:rPr lang="en-US" sz="2200" b="1">
                <a:solidFill>
                  <a:srgbClr val="D9531E"/>
                </a:solidFill>
                <a:latin typeface="Arial" panose="020B0604020202020204" pitchFamily="34" charset="0"/>
                <a:cs typeface="Arial" panose="020B0604020202020204" pitchFamily="34" charset="0"/>
              </a:rPr>
              <a:t>Family Connection Meetings</a:t>
            </a:r>
          </a:p>
        </p:txBody>
      </p:sp>
      <p:pic>
        <p:nvPicPr>
          <p:cNvPr id="5124" name="Picture 4" descr="Characteristics of Children Entering Kindergarten">
            <a:extLst>
              <a:ext uri="{FF2B5EF4-FFF2-40B4-BE49-F238E27FC236}">
                <a16:creationId xmlns:a16="http://schemas.microsoft.com/office/drawing/2014/main" id="{8AFE63D1-690F-49A2-A303-0A1FED6A8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940" y="3748793"/>
            <a:ext cx="2501612" cy="4684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7EE31B-ADDB-476E-8CFC-8CF062EA3499}"/>
              </a:ext>
            </a:extLst>
          </p:cNvPr>
          <p:cNvSpPr txBox="1"/>
          <p:nvPr/>
        </p:nvSpPr>
        <p:spPr>
          <a:xfrm>
            <a:off x="217448" y="1342713"/>
            <a:ext cx="5869489" cy="2544286"/>
          </a:xfrm>
          <a:prstGeom prst="rect">
            <a:avLst/>
          </a:prstGeom>
          <a:noFill/>
        </p:spPr>
        <p:txBody>
          <a:bodyPr wrap="square">
            <a:spAutoFit/>
          </a:bodyPr>
          <a:lstStyle/>
          <a:p>
            <a:pPr marL="227013" indent="-227013">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Take place during the first 3 school days</a:t>
            </a:r>
          </a:p>
          <a:p>
            <a:pPr marL="227013" indent="-227013">
              <a:spcBef>
                <a:spcPts val="1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Individual meeting with teacher, student, and family will be scheduled in August </a:t>
            </a:r>
          </a:p>
          <a:p>
            <a:pPr marL="227013" indent="-227013">
              <a:spcBef>
                <a:spcPts val="1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Opportunities to:</a:t>
            </a:r>
          </a:p>
          <a:p>
            <a:pPr marL="627063" lvl="1" indent="-227013">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Get to know the teacher</a:t>
            </a:r>
          </a:p>
          <a:p>
            <a:pPr marL="627063" lvl="1" indent="-227013">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Share information about your child</a:t>
            </a:r>
          </a:p>
          <a:p>
            <a:pPr marL="627063" lvl="1" indent="-227013">
              <a:spcBef>
                <a:spcPts val="200"/>
              </a:spcBef>
              <a:spcAft>
                <a:spcPts val="2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Ask questions</a:t>
            </a:r>
          </a:p>
        </p:txBody>
      </p:sp>
      <p:pic>
        <p:nvPicPr>
          <p:cNvPr id="9" name="Picture Placeholder 4">
            <a:hlinkClick r:id="rId7"/>
            <a:extLst>
              <a:ext uri="{FF2B5EF4-FFF2-40B4-BE49-F238E27FC236}">
                <a16:creationId xmlns:a16="http://schemas.microsoft.com/office/drawing/2014/main" id="{2F51F619-4512-4B5B-8367-89AE1B04641D}"/>
              </a:ext>
            </a:extLst>
          </p:cNvPr>
          <p:cNvPicPr>
            <a:picLocks noChangeAspect="1"/>
          </p:cNvPicPr>
          <p:nvPr/>
        </p:nvPicPr>
        <p:blipFill>
          <a:blip r:embed="rId8">
            <a:extLst>
              <a:ext uri="{28A0092B-C50C-407E-A947-70E740481C1C}">
                <a14:useLocalDpi xmlns:a14="http://schemas.microsoft.com/office/drawing/2010/main" val="0"/>
              </a:ext>
            </a:extLst>
          </a:blip>
          <a:srcRect l="17857" r="17857"/>
          <a:stretch>
            <a:fillRect/>
          </a:stretch>
        </p:blipFill>
        <p:spPr>
          <a:xfrm>
            <a:off x="6163660" y="935930"/>
            <a:ext cx="2766387" cy="1844258"/>
          </a:xfrm>
          <a:prstGeom prst="rect">
            <a:avLst/>
          </a:prstGeom>
          <a:ln w="12700" cap="sq">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a:glow rad="203200">
              <a:schemeClr val="accent3">
                <a:satMod val="175000"/>
                <a:alpha val="40000"/>
              </a:schemeClr>
            </a:glow>
            <a:outerShdw blurRad="50800" dist="38100" dir="2700000" algn="tl" rotWithShape="0">
              <a:srgbClr val="000000">
                <a:alpha val="43000"/>
              </a:srgbClr>
            </a:outerShdw>
          </a:effectLst>
        </p:spPr>
      </p:pic>
      <p:pic>
        <p:nvPicPr>
          <p:cNvPr id="2" name="Recorded Sound">
            <a:hlinkClick r:id="" action="ppaction://media"/>
            <a:extLst>
              <a:ext uri="{FF2B5EF4-FFF2-40B4-BE49-F238E27FC236}">
                <a16:creationId xmlns:a16="http://schemas.microsoft.com/office/drawing/2014/main" id="{5707596E-034F-F573-8BA9-69DB3D0F58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4865" y="4805680"/>
            <a:ext cx="359846" cy="359846"/>
          </a:xfrm>
          <a:prstGeom prst="rect">
            <a:avLst/>
          </a:prstGeom>
        </p:spPr>
      </p:pic>
    </p:spTree>
    <p:extLst>
      <p:ext uri="{BB962C8B-B14F-4D97-AF65-F5344CB8AC3E}">
        <p14:creationId xmlns:p14="http://schemas.microsoft.com/office/powerpoint/2010/main" val="420558081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71176"/>
            <a:ext cx="7216761" cy="523220"/>
          </a:xfrm>
          <a:prstGeom prst="rect">
            <a:avLst/>
          </a:prstGeom>
        </p:spPr>
        <p:txBody>
          <a:bodyPr wrap="square" lIns="91440" tIns="45720" rIns="91440" bIns="45720" anchor="t">
            <a:spAutoFit/>
          </a:bodyPr>
          <a:lstStyle/>
          <a:p>
            <a:r>
              <a:rPr lang="en-US" sz="2800" b="1" err="1">
                <a:solidFill>
                  <a:schemeClr val="bg1"/>
                </a:solidFill>
                <a:latin typeface="Arial"/>
                <a:cs typeface="Arial"/>
              </a:rPr>
              <a:t>WaKIDS</a:t>
            </a:r>
            <a:endParaRPr lang="en-US" sz="2800" b="1">
              <a:solidFill>
                <a:schemeClr val="bg1"/>
              </a:solidFill>
              <a:latin typeface="Arial"/>
              <a:cs typeface="Arial"/>
            </a:endParaRPr>
          </a:p>
        </p:txBody>
      </p:sp>
      <p:pic>
        <p:nvPicPr>
          <p:cNvPr id="5124" name="Picture 4" descr="Characteristics of Children Entering Kindergarten">
            <a:extLst>
              <a:ext uri="{FF2B5EF4-FFF2-40B4-BE49-F238E27FC236}">
                <a16:creationId xmlns:a16="http://schemas.microsoft.com/office/drawing/2014/main" id="{8AFE63D1-690F-49A2-A303-0A1FED6A8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861" y="4199026"/>
            <a:ext cx="2501612" cy="468448"/>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Welcome to WaKIDS">
            <a:hlinkClick r:id="" action="ppaction://media"/>
            <a:extLst>
              <a:ext uri="{FF2B5EF4-FFF2-40B4-BE49-F238E27FC236}">
                <a16:creationId xmlns:a16="http://schemas.microsoft.com/office/drawing/2014/main" id="{5DC964DD-0BAF-4249-B779-1BEAEA2EB658}"/>
              </a:ext>
            </a:extLst>
          </p:cNvPr>
          <p:cNvPicPr>
            <a:picLocks noRot="1" noChangeAspect="1"/>
          </p:cNvPicPr>
          <p:nvPr>
            <a:videoFile r:link="rId1"/>
          </p:nvPr>
        </p:nvPicPr>
        <p:blipFill>
          <a:blip r:embed="rId6"/>
          <a:stretch>
            <a:fillRect/>
          </a:stretch>
        </p:blipFill>
        <p:spPr>
          <a:xfrm>
            <a:off x="1621511" y="864973"/>
            <a:ext cx="5900978" cy="3334053"/>
          </a:xfrm>
          <a:prstGeom prst="rect">
            <a:avLst/>
          </a:prstGeom>
        </p:spPr>
      </p:pic>
    </p:spTree>
    <p:extLst>
      <p:ext uri="{BB962C8B-B14F-4D97-AF65-F5344CB8AC3E}">
        <p14:creationId xmlns:p14="http://schemas.microsoft.com/office/powerpoint/2010/main" val="252398409"/>
      </p:ext>
    </p:extLst>
  </p:cSld>
  <p:clrMapOvr>
    <a:masterClrMapping/>
  </p:clrMapOvr>
  <mc:AlternateContent xmlns:mc="http://schemas.openxmlformats.org/markup-compatibility/2006" xmlns:p14="http://schemas.microsoft.com/office/powerpoint/2010/main">
    <mc:Choice Requires="p14">
      <p:transition spd="slow" p14:dur="2000" advClick="0" advTm="248000"/>
    </mc:Choice>
    <mc:Fallback xmlns="">
      <p:transition spd="slow" advClick="0" advTm="2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72</TotalTime>
  <Words>2972</Words>
  <Application>Microsoft Office PowerPoint</Application>
  <PresentationFormat>On-screen Show (16:9)</PresentationFormat>
  <Paragraphs>329</Paragraphs>
  <Slides>25</Slides>
  <Notes>25</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Massae, Whitney L.</cp:lastModifiedBy>
  <cp:revision>6</cp:revision>
  <cp:lastPrinted>2016-08-31T16:33:36Z</cp:lastPrinted>
  <dcterms:created xsi:type="dcterms:W3CDTF">2016-08-25T16:48:33Z</dcterms:created>
  <dcterms:modified xsi:type="dcterms:W3CDTF">2024-05-17T22:22:16Z</dcterms:modified>
</cp:coreProperties>
</file>